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356" r:id="rId2"/>
    <p:sldId id="300" r:id="rId3"/>
    <p:sldId id="256" r:id="rId4"/>
    <p:sldId id="320" r:id="rId5"/>
    <p:sldId id="327" r:id="rId6"/>
    <p:sldId id="264" r:id="rId7"/>
    <p:sldId id="307" r:id="rId8"/>
    <p:sldId id="319" r:id="rId9"/>
    <p:sldId id="403" r:id="rId10"/>
    <p:sldId id="357" r:id="rId11"/>
    <p:sldId id="358" r:id="rId12"/>
    <p:sldId id="329" r:id="rId13"/>
    <p:sldId id="361" r:id="rId14"/>
    <p:sldId id="323" r:id="rId15"/>
    <p:sldId id="333" r:id="rId16"/>
    <p:sldId id="360" r:id="rId17"/>
    <p:sldId id="359" r:id="rId18"/>
    <p:sldId id="336" r:id="rId19"/>
    <p:sldId id="350" r:id="rId20"/>
    <p:sldId id="351" r:id="rId21"/>
    <p:sldId id="372" r:id="rId22"/>
    <p:sldId id="379" r:id="rId23"/>
    <p:sldId id="380" r:id="rId24"/>
    <p:sldId id="381" r:id="rId25"/>
    <p:sldId id="382" r:id="rId26"/>
    <p:sldId id="383" r:id="rId27"/>
    <p:sldId id="384" r:id="rId28"/>
    <p:sldId id="373" r:id="rId29"/>
    <p:sldId id="378" r:id="rId30"/>
    <p:sldId id="374" r:id="rId31"/>
    <p:sldId id="402" r:id="rId32"/>
    <p:sldId id="363" r:id="rId33"/>
    <p:sldId id="364" r:id="rId34"/>
    <p:sldId id="365" r:id="rId35"/>
    <p:sldId id="366" r:id="rId36"/>
    <p:sldId id="367" r:id="rId37"/>
    <p:sldId id="368" r:id="rId38"/>
    <p:sldId id="369" r:id="rId39"/>
    <p:sldId id="370" r:id="rId40"/>
    <p:sldId id="371" r:id="rId41"/>
    <p:sldId id="328" r:id="rId42"/>
    <p:sldId id="385" r:id="rId43"/>
    <p:sldId id="386" r:id="rId44"/>
    <p:sldId id="387" r:id="rId45"/>
    <p:sldId id="388" r:id="rId46"/>
    <p:sldId id="390" r:id="rId47"/>
    <p:sldId id="391" r:id="rId48"/>
    <p:sldId id="399" r:id="rId49"/>
    <p:sldId id="393" r:id="rId50"/>
    <p:sldId id="394" r:id="rId51"/>
    <p:sldId id="395" r:id="rId52"/>
    <p:sldId id="396" r:id="rId53"/>
    <p:sldId id="400" r:id="rId54"/>
    <p:sldId id="397" r:id="rId55"/>
    <p:sldId id="330" r:id="rId56"/>
    <p:sldId id="375" r:id="rId57"/>
    <p:sldId id="376" r:id="rId58"/>
    <p:sldId id="377" r:id="rId59"/>
    <p:sldId id="401" r:id="rId60"/>
    <p:sldId id="297"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0" autoAdjust="0"/>
    <p:restoredTop sz="95341" autoAdjust="0"/>
  </p:normalViewPr>
  <p:slideViewPr>
    <p:cSldViewPr>
      <p:cViewPr varScale="1">
        <p:scale>
          <a:sx n="88" d="100"/>
          <a:sy n="88" d="100"/>
        </p:scale>
        <p:origin x="-1428"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1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2522;&#23618;&#21307;&#38498;&#19987;&#23478;&#24187;&#28783;\&#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style val="5"/>
  <c:chart>
    <c:plotArea>
      <c:layout>
        <c:manualLayout>
          <c:layoutTarget val="inner"/>
          <c:xMode val="edge"/>
          <c:yMode val="edge"/>
          <c:x val="0.12884536307961506"/>
          <c:y val="5.6030183727034097E-2"/>
          <c:w val="0.84241426071740944"/>
          <c:h val="0.82893919510061242"/>
        </c:manualLayout>
      </c:layout>
      <c:barChart>
        <c:barDir val="col"/>
        <c:grouping val="clustered"/>
        <c:ser>
          <c:idx val="0"/>
          <c:order val="0"/>
          <c:spPr>
            <a:solidFill>
              <a:srgbClr val="92D050"/>
            </a:solidFill>
          </c:spPr>
          <c:dPt>
            <c:idx val="1"/>
            <c:spPr>
              <a:solidFill>
                <a:srgbClr val="00B050"/>
              </a:solidFill>
            </c:spPr>
          </c:dPt>
          <c:dLbls>
            <c:txPr>
              <a:bodyPr/>
              <a:lstStyle/>
              <a:p>
                <a:pPr>
                  <a:defRPr>
                    <a:latin typeface="微软雅黑" pitchFamily="34" charset="-122"/>
                    <a:ea typeface="微软雅黑" pitchFamily="34" charset="-122"/>
                  </a:defRPr>
                </a:pPr>
                <a:endParaRPr lang="zh-CN"/>
              </a:p>
            </c:txPr>
            <c:dLblPos val="outEnd"/>
            <c:showVal val="1"/>
          </c:dLbls>
          <c:cat>
            <c:strRef>
              <c:f>Sheet1!$A$3:$A$4</c:f>
              <c:strCache>
                <c:ptCount val="2"/>
                <c:pt idx="0">
                  <c:v>误诊率</c:v>
                </c:pt>
                <c:pt idx="1">
                  <c:v>漏诊率</c:v>
                </c:pt>
              </c:strCache>
            </c:strRef>
          </c:cat>
          <c:val>
            <c:numRef>
              <c:f>Sheet1!$B$3:$B$4</c:f>
              <c:numCache>
                <c:formatCode>0.00%</c:formatCode>
                <c:ptCount val="2"/>
                <c:pt idx="0">
                  <c:v>0.22920000000000001</c:v>
                </c:pt>
                <c:pt idx="1">
                  <c:v>0.22090000000000004</c:v>
                </c:pt>
              </c:numCache>
            </c:numRef>
          </c:val>
        </c:ser>
        <c:axId val="48034176"/>
        <c:axId val="48035712"/>
      </c:barChart>
      <c:catAx>
        <c:axId val="48034176"/>
        <c:scaling>
          <c:orientation val="minMax"/>
        </c:scaling>
        <c:axPos val="b"/>
        <c:tickLblPos val="nextTo"/>
        <c:txPr>
          <a:bodyPr/>
          <a:lstStyle/>
          <a:p>
            <a:pPr>
              <a:defRPr sz="1100" b="1">
                <a:latin typeface="微软雅黑" pitchFamily="34" charset="-122"/>
                <a:ea typeface="微软雅黑" pitchFamily="34" charset="-122"/>
              </a:defRPr>
            </a:pPr>
            <a:endParaRPr lang="zh-CN"/>
          </a:p>
        </c:txPr>
        <c:crossAx val="48035712"/>
        <c:crosses val="autoZero"/>
        <c:auto val="1"/>
        <c:lblAlgn val="ctr"/>
        <c:lblOffset val="100"/>
      </c:catAx>
      <c:valAx>
        <c:axId val="48035712"/>
        <c:scaling>
          <c:orientation val="minMax"/>
        </c:scaling>
        <c:axPos val="l"/>
        <c:numFmt formatCode="0.00%" sourceLinked="1"/>
        <c:tickLblPos val="nextTo"/>
        <c:txPr>
          <a:bodyPr/>
          <a:lstStyle/>
          <a:p>
            <a:pPr>
              <a:defRPr>
                <a:latin typeface="微软雅黑" pitchFamily="34" charset="-122"/>
                <a:ea typeface="微软雅黑" pitchFamily="34" charset="-122"/>
              </a:defRPr>
            </a:pPr>
            <a:endParaRPr lang="zh-CN"/>
          </a:p>
        </c:txPr>
        <c:crossAx val="48034176"/>
        <c:crosses val="autoZero"/>
        <c:crossBetween val="between"/>
      </c:valAx>
      <c:spPr>
        <a:noFill/>
        <a:ln w="25400">
          <a:noFill/>
        </a:ln>
      </c:spPr>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BA23B3-A310-430B-9DE2-590FA91AF27B}" type="doc">
      <dgm:prSet loTypeId="urn:microsoft.com/office/officeart/2005/8/layout/arrow4" loCatId="relationship" qsTypeId="urn:microsoft.com/office/officeart/2005/8/quickstyle/simple1#1" qsCatId="simple" csTypeId="urn:microsoft.com/office/officeart/2005/8/colors/accent1_2#1" csCatId="accent1" phldr="1"/>
      <dgm:spPr/>
      <dgm:t>
        <a:bodyPr/>
        <a:lstStyle/>
        <a:p>
          <a:endParaRPr lang="zh-CN" altLang="en-US"/>
        </a:p>
      </dgm:t>
    </dgm:pt>
    <dgm:pt modelId="{CE353980-D6D3-41DF-9736-1EA38DACEB23}">
      <dgm:prSet phldrT="[文本]"/>
      <dgm:spPr/>
      <dgm:t>
        <a:bodyPr/>
        <a:lstStyle/>
        <a:p>
          <a:r>
            <a:rPr lang="zh-CN" altLang="en-US" b="1" dirty="0" smtClean="0">
              <a:solidFill>
                <a:srgbClr val="184839"/>
              </a:solidFill>
            </a:rPr>
            <a:t>社区</a:t>
          </a:r>
          <a:endParaRPr lang="zh-CN" altLang="en-US" b="1" dirty="0">
            <a:solidFill>
              <a:srgbClr val="184839"/>
            </a:solidFill>
          </a:endParaRPr>
        </a:p>
      </dgm:t>
    </dgm:pt>
    <dgm:pt modelId="{3B3F8A50-2360-4723-8AA6-F17E0A80B39B}" type="parTrans" cxnId="{7B604F37-5EDB-496F-86DA-B900ACC0EDAF}">
      <dgm:prSet/>
      <dgm:spPr/>
      <dgm:t>
        <a:bodyPr/>
        <a:lstStyle/>
        <a:p>
          <a:endParaRPr lang="zh-CN" altLang="en-US"/>
        </a:p>
      </dgm:t>
    </dgm:pt>
    <dgm:pt modelId="{6BE7BC0E-D9C2-460E-8A79-1831F6B6D5A2}" type="sibTrans" cxnId="{7B604F37-5EDB-496F-86DA-B900ACC0EDAF}">
      <dgm:prSet/>
      <dgm:spPr/>
      <dgm:t>
        <a:bodyPr/>
        <a:lstStyle/>
        <a:p>
          <a:endParaRPr lang="zh-CN" altLang="en-US"/>
        </a:p>
      </dgm:t>
    </dgm:pt>
    <dgm:pt modelId="{AA01735E-BABE-4393-8D03-937784420DCA}">
      <dgm:prSet phldrT="[文本]" custT="1"/>
      <dgm:spPr/>
      <dgm:t>
        <a:bodyPr/>
        <a:lstStyle/>
        <a:p>
          <a:endParaRPr lang="zh-CN" altLang="en-US" sz="6600" b="1" dirty="0">
            <a:solidFill>
              <a:srgbClr val="9B0C10"/>
            </a:solidFill>
          </a:endParaRPr>
        </a:p>
      </dgm:t>
    </dgm:pt>
    <dgm:pt modelId="{47BFED97-E6DB-45A5-B346-7D783D4BAA45}" type="sibTrans" cxnId="{739C0512-5105-4270-A605-3EA73DFF2F70}">
      <dgm:prSet/>
      <dgm:spPr/>
      <dgm:t>
        <a:bodyPr/>
        <a:lstStyle/>
        <a:p>
          <a:endParaRPr lang="zh-CN" altLang="en-US"/>
        </a:p>
      </dgm:t>
    </dgm:pt>
    <dgm:pt modelId="{2D49B86B-CE09-4B17-B864-E3497C4C4BE6}" type="parTrans" cxnId="{739C0512-5105-4270-A605-3EA73DFF2F70}">
      <dgm:prSet/>
      <dgm:spPr/>
      <dgm:t>
        <a:bodyPr/>
        <a:lstStyle/>
        <a:p>
          <a:endParaRPr lang="zh-CN" altLang="en-US"/>
        </a:p>
      </dgm:t>
    </dgm:pt>
    <dgm:pt modelId="{A1B07685-D79D-45B6-AB9D-189B08B85E0A}" type="pres">
      <dgm:prSet presAssocID="{DCBA23B3-A310-430B-9DE2-590FA91AF27B}" presName="compositeShape" presStyleCnt="0">
        <dgm:presLayoutVars>
          <dgm:chMax val="2"/>
          <dgm:dir/>
          <dgm:resizeHandles val="exact"/>
        </dgm:presLayoutVars>
      </dgm:prSet>
      <dgm:spPr/>
      <dgm:t>
        <a:bodyPr/>
        <a:lstStyle/>
        <a:p>
          <a:endParaRPr lang="zh-CN" altLang="en-US"/>
        </a:p>
      </dgm:t>
    </dgm:pt>
    <dgm:pt modelId="{77964234-8BAB-46E9-8EDA-F530B711FE85}" type="pres">
      <dgm:prSet presAssocID="{AA01735E-BABE-4393-8D03-937784420DCA}" presName="upArrow" presStyleLbl="node1" presStyleIdx="0" presStyleCnt="2"/>
      <dgm:spPr>
        <a:solidFill>
          <a:srgbClr val="FF0000"/>
        </a:solidFill>
      </dgm:spPr>
    </dgm:pt>
    <dgm:pt modelId="{3CAA78D1-63BC-4B57-8574-A2D93B465FFC}" type="pres">
      <dgm:prSet presAssocID="{AA01735E-BABE-4393-8D03-937784420DCA}" presName="upArrowText" presStyleLbl="revTx" presStyleIdx="0" presStyleCnt="2" custScaleX="125730">
        <dgm:presLayoutVars>
          <dgm:chMax val="0"/>
          <dgm:bulletEnabled val="1"/>
        </dgm:presLayoutVars>
      </dgm:prSet>
      <dgm:spPr/>
      <dgm:t>
        <a:bodyPr/>
        <a:lstStyle/>
        <a:p>
          <a:endParaRPr lang="zh-CN" altLang="en-US"/>
        </a:p>
      </dgm:t>
    </dgm:pt>
    <dgm:pt modelId="{5342145C-38EC-4908-A539-E3EC710D8B2D}" type="pres">
      <dgm:prSet presAssocID="{CE353980-D6D3-41DF-9736-1EA38DACEB23}" presName="downArrow" presStyleLbl="node1" presStyleIdx="1" presStyleCnt="2"/>
      <dgm:spPr/>
    </dgm:pt>
    <dgm:pt modelId="{9EA3C7A4-E254-4F67-9E85-BCC209F42127}" type="pres">
      <dgm:prSet presAssocID="{CE353980-D6D3-41DF-9736-1EA38DACEB23}" presName="downArrowText" presStyleLbl="revTx" presStyleIdx="1" presStyleCnt="2">
        <dgm:presLayoutVars>
          <dgm:chMax val="0"/>
          <dgm:bulletEnabled val="1"/>
        </dgm:presLayoutVars>
      </dgm:prSet>
      <dgm:spPr/>
      <dgm:t>
        <a:bodyPr/>
        <a:lstStyle/>
        <a:p>
          <a:endParaRPr lang="zh-CN" altLang="en-US"/>
        </a:p>
      </dgm:t>
    </dgm:pt>
  </dgm:ptLst>
  <dgm:cxnLst>
    <dgm:cxn modelId="{7B604F37-5EDB-496F-86DA-B900ACC0EDAF}" srcId="{DCBA23B3-A310-430B-9DE2-590FA91AF27B}" destId="{CE353980-D6D3-41DF-9736-1EA38DACEB23}" srcOrd="1" destOrd="0" parTransId="{3B3F8A50-2360-4723-8AA6-F17E0A80B39B}" sibTransId="{6BE7BC0E-D9C2-460E-8A79-1831F6B6D5A2}"/>
    <dgm:cxn modelId="{C45EE8DF-3D2A-4EA6-A189-2FFEA5993F02}" type="presOf" srcId="{CE353980-D6D3-41DF-9736-1EA38DACEB23}" destId="{9EA3C7A4-E254-4F67-9E85-BCC209F42127}" srcOrd="0" destOrd="0" presId="urn:microsoft.com/office/officeart/2005/8/layout/arrow4"/>
    <dgm:cxn modelId="{739C0512-5105-4270-A605-3EA73DFF2F70}" srcId="{DCBA23B3-A310-430B-9DE2-590FA91AF27B}" destId="{AA01735E-BABE-4393-8D03-937784420DCA}" srcOrd="0" destOrd="0" parTransId="{2D49B86B-CE09-4B17-B864-E3497C4C4BE6}" sibTransId="{47BFED97-E6DB-45A5-B346-7D783D4BAA45}"/>
    <dgm:cxn modelId="{7CBCC31A-75FD-4CBF-8306-03D8D21CF343}" type="presOf" srcId="{DCBA23B3-A310-430B-9DE2-590FA91AF27B}" destId="{A1B07685-D79D-45B6-AB9D-189B08B85E0A}" srcOrd="0" destOrd="0" presId="urn:microsoft.com/office/officeart/2005/8/layout/arrow4"/>
    <dgm:cxn modelId="{E44231A3-0AA4-4D1C-BC41-2EEA06812618}" type="presOf" srcId="{AA01735E-BABE-4393-8D03-937784420DCA}" destId="{3CAA78D1-63BC-4B57-8574-A2D93B465FFC}" srcOrd="0" destOrd="0" presId="urn:microsoft.com/office/officeart/2005/8/layout/arrow4"/>
    <dgm:cxn modelId="{2B27E26F-C2BD-410B-9CAC-DC422BC034FB}" type="presParOf" srcId="{A1B07685-D79D-45B6-AB9D-189B08B85E0A}" destId="{77964234-8BAB-46E9-8EDA-F530B711FE85}" srcOrd="0" destOrd="0" presId="urn:microsoft.com/office/officeart/2005/8/layout/arrow4"/>
    <dgm:cxn modelId="{940BBFCF-021F-4E35-9357-8CDFE73E708F}" type="presParOf" srcId="{A1B07685-D79D-45B6-AB9D-189B08B85E0A}" destId="{3CAA78D1-63BC-4B57-8574-A2D93B465FFC}" srcOrd="1" destOrd="0" presId="urn:microsoft.com/office/officeart/2005/8/layout/arrow4"/>
    <dgm:cxn modelId="{D0846076-A91D-4094-9339-7E540BB05632}" type="presParOf" srcId="{A1B07685-D79D-45B6-AB9D-189B08B85E0A}" destId="{5342145C-38EC-4908-A539-E3EC710D8B2D}" srcOrd="2" destOrd="0" presId="urn:microsoft.com/office/officeart/2005/8/layout/arrow4"/>
    <dgm:cxn modelId="{D131CDB5-B7EA-48CA-B5C4-7EE117357661}" type="presParOf" srcId="{A1B07685-D79D-45B6-AB9D-189B08B85E0A}" destId="{9EA3C7A4-E254-4F67-9E85-BCC209F42127}" srcOrd="3" destOrd="0" presId="urn:microsoft.com/office/officeart/2005/8/layout/arrow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37BF5-0B2D-4411-A271-23A0AC46E505}" type="doc">
      <dgm:prSet loTypeId="urn:microsoft.com/office/officeart/2009/layout/CircleArrowProcess" loCatId="process" qsTypeId="urn:microsoft.com/office/officeart/2005/8/quickstyle/simple1#2" qsCatId="simple" csTypeId="urn:microsoft.com/office/officeart/2005/8/colors/accent1_2#2" csCatId="accent1" phldr="1"/>
      <dgm:spPr/>
      <dgm:t>
        <a:bodyPr/>
        <a:lstStyle/>
        <a:p>
          <a:endParaRPr lang="zh-CN" altLang="en-US"/>
        </a:p>
      </dgm:t>
    </dgm:pt>
    <dgm:pt modelId="{C0C44D7B-78A1-4360-B0F3-463A0AF7B8D7}">
      <dgm:prSet phldrT="[文本]" custT="1"/>
      <dgm:spPr/>
      <dgm:t>
        <a:bodyPr/>
        <a:lstStyle/>
        <a:p>
          <a:r>
            <a:rPr lang="zh-CN" altLang="en-US" sz="2400" b="1" dirty="0" smtClean="0">
              <a:latin typeface="微软雅黑" pitchFamily="34" charset="-122"/>
              <a:ea typeface="微软雅黑" pitchFamily="34" charset="-122"/>
            </a:rPr>
            <a:t>目前情况</a:t>
          </a:r>
          <a:endParaRPr lang="zh-CN" altLang="en-US" sz="2400" b="1" dirty="0">
            <a:latin typeface="微软雅黑" pitchFamily="34" charset="-122"/>
            <a:ea typeface="微软雅黑" pitchFamily="34" charset="-122"/>
          </a:endParaRPr>
        </a:p>
      </dgm:t>
    </dgm:pt>
    <dgm:pt modelId="{F80B75F2-75F5-48D6-90ED-939C8EA3FAEB}" type="parTrans" cxnId="{185DEA75-4F7F-4092-8C4D-0E32D585422A}">
      <dgm:prSet/>
      <dgm:spPr/>
      <dgm:t>
        <a:bodyPr/>
        <a:lstStyle/>
        <a:p>
          <a:endParaRPr lang="zh-CN" altLang="en-US"/>
        </a:p>
      </dgm:t>
    </dgm:pt>
    <dgm:pt modelId="{41987940-D2BA-45BD-A775-EF38629DD295}" type="sibTrans" cxnId="{185DEA75-4F7F-4092-8C4D-0E32D585422A}">
      <dgm:prSet/>
      <dgm:spPr/>
      <dgm:t>
        <a:bodyPr/>
        <a:lstStyle/>
        <a:p>
          <a:endParaRPr lang="zh-CN" altLang="en-US"/>
        </a:p>
      </dgm:t>
    </dgm:pt>
    <dgm:pt modelId="{BF55097E-2AF0-4A66-993E-1C26639C5AE4}">
      <dgm:prSet phldrT="[文本]" custT="1"/>
      <dgm:spPr/>
      <dgm:t>
        <a:bodyPr/>
        <a:lstStyle/>
        <a:p>
          <a:r>
            <a:rPr lang="zh-CN" altLang="en-US" sz="2400" b="1" dirty="0" smtClean="0">
              <a:solidFill>
                <a:schemeClr val="tx1">
                  <a:lumMod val="65000"/>
                  <a:lumOff val="35000"/>
                </a:schemeClr>
              </a:solidFill>
              <a:latin typeface="微软雅黑" pitchFamily="34" charset="-122"/>
              <a:ea typeface="微软雅黑" pitchFamily="34" charset="-122"/>
            </a:rPr>
            <a:t>临床表现</a:t>
          </a:r>
          <a:endParaRPr lang="zh-CN" altLang="en-US" sz="2400" b="1" dirty="0">
            <a:solidFill>
              <a:schemeClr val="tx1">
                <a:lumMod val="65000"/>
                <a:lumOff val="35000"/>
              </a:schemeClr>
            </a:solidFill>
            <a:latin typeface="微软雅黑" pitchFamily="34" charset="-122"/>
            <a:ea typeface="微软雅黑" pitchFamily="34" charset="-122"/>
          </a:endParaRPr>
        </a:p>
      </dgm:t>
    </dgm:pt>
    <dgm:pt modelId="{83532AEE-243D-4890-8122-94829684A1F7}" type="parTrans" cxnId="{716C3A6A-0C75-4FF2-B62E-1EB9F7652619}">
      <dgm:prSet/>
      <dgm:spPr/>
      <dgm:t>
        <a:bodyPr/>
        <a:lstStyle/>
        <a:p>
          <a:endParaRPr lang="zh-CN" altLang="en-US"/>
        </a:p>
      </dgm:t>
    </dgm:pt>
    <dgm:pt modelId="{F40E6400-5774-4439-B4DF-502593D0B922}" type="sibTrans" cxnId="{716C3A6A-0C75-4FF2-B62E-1EB9F7652619}">
      <dgm:prSet/>
      <dgm:spPr/>
      <dgm:t>
        <a:bodyPr/>
        <a:lstStyle/>
        <a:p>
          <a:endParaRPr lang="zh-CN" altLang="en-US"/>
        </a:p>
      </dgm:t>
    </dgm:pt>
    <dgm:pt modelId="{B78FED78-97C1-4F6C-9D8D-8A0E4851EF5B}" type="pres">
      <dgm:prSet presAssocID="{C0A37BF5-0B2D-4411-A271-23A0AC46E505}" presName="Name0" presStyleCnt="0">
        <dgm:presLayoutVars>
          <dgm:chMax val="7"/>
          <dgm:chPref val="7"/>
          <dgm:dir/>
          <dgm:animLvl val="lvl"/>
        </dgm:presLayoutVars>
      </dgm:prSet>
      <dgm:spPr/>
      <dgm:t>
        <a:bodyPr/>
        <a:lstStyle/>
        <a:p>
          <a:endParaRPr lang="zh-CN" altLang="en-US"/>
        </a:p>
      </dgm:t>
    </dgm:pt>
    <dgm:pt modelId="{1926CED5-2048-4EE4-82E8-AF35075271E7}" type="pres">
      <dgm:prSet presAssocID="{C0C44D7B-78A1-4360-B0F3-463A0AF7B8D7}" presName="Accent1" presStyleCnt="0"/>
      <dgm:spPr/>
    </dgm:pt>
    <dgm:pt modelId="{C4417E6A-5998-4EFF-977B-66BAC8F16C12}" type="pres">
      <dgm:prSet presAssocID="{C0C44D7B-78A1-4360-B0F3-463A0AF7B8D7}" presName="Accent" presStyleLbl="node1" presStyleIdx="0" presStyleCnt="2"/>
      <dgm:spPr>
        <a:solidFill>
          <a:srgbClr val="92D050"/>
        </a:solidFill>
      </dgm:spPr>
    </dgm:pt>
    <dgm:pt modelId="{30A17023-C244-4DE9-8FBB-6114497CD4D1}" type="pres">
      <dgm:prSet presAssocID="{C0C44D7B-78A1-4360-B0F3-463A0AF7B8D7}" presName="Parent1" presStyleLbl="revTx" presStyleIdx="0" presStyleCnt="2">
        <dgm:presLayoutVars>
          <dgm:chMax val="1"/>
          <dgm:chPref val="1"/>
          <dgm:bulletEnabled val="1"/>
        </dgm:presLayoutVars>
      </dgm:prSet>
      <dgm:spPr/>
      <dgm:t>
        <a:bodyPr/>
        <a:lstStyle/>
        <a:p>
          <a:endParaRPr lang="zh-CN" altLang="en-US"/>
        </a:p>
      </dgm:t>
    </dgm:pt>
    <dgm:pt modelId="{8007479D-33C5-475A-9FEB-CB2C66DF6A2E}" type="pres">
      <dgm:prSet presAssocID="{BF55097E-2AF0-4A66-993E-1C26639C5AE4}" presName="Accent2" presStyleCnt="0"/>
      <dgm:spPr/>
    </dgm:pt>
    <dgm:pt modelId="{DE6DCE81-1FEA-47DB-BE6A-B51BC2CBA26C}" type="pres">
      <dgm:prSet presAssocID="{BF55097E-2AF0-4A66-993E-1C26639C5AE4}" presName="Accent" presStyleLbl="node1" presStyleIdx="1" presStyleCnt="2"/>
      <dgm:spPr>
        <a:solidFill>
          <a:srgbClr val="00B050"/>
        </a:solidFill>
      </dgm:spPr>
    </dgm:pt>
    <dgm:pt modelId="{62A74516-0A17-41E4-A6E7-D1E6DFDC0115}" type="pres">
      <dgm:prSet presAssocID="{BF55097E-2AF0-4A66-993E-1C26639C5AE4}" presName="Parent2" presStyleLbl="revTx" presStyleIdx="1" presStyleCnt="2">
        <dgm:presLayoutVars>
          <dgm:chMax val="1"/>
          <dgm:chPref val="1"/>
          <dgm:bulletEnabled val="1"/>
        </dgm:presLayoutVars>
      </dgm:prSet>
      <dgm:spPr/>
      <dgm:t>
        <a:bodyPr/>
        <a:lstStyle/>
        <a:p>
          <a:endParaRPr lang="zh-CN" altLang="en-US"/>
        </a:p>
      </dgm:t>
    </dgm:pt>
  </dgm:ptLst>
  <dgm:cxnLst>
    <dgm:cxn modelId="{BFD80457-0ECC-470A-AE90-0AA38E7A41CF}" type="presOf" srcId="{C0A37BF5-0B2D-4411-A271-23A0AC46E505}" destId="{B78FED78-97C1-4F6C-9D8D-8A0E4851EF5B}" srcOrd="0" destOrd="0" presId="urn:microsoft.com/office/officeart/2009/layout/CircleArrowProcess"/>
    <dgm:cxn modelId="{716C3A6A-0C75-4FF2-B62E-1EB9F7652619}" srcId="{C0A37BF5-0B2D-4411-A271-23A0AC46E505}" destId="{BF55097E-2AF0-4A66-993E-1C26639C5AE4}" srcOrd="1" destOrd="0" parTransId="{83532AEE-243D-4890-8122-94829684A1F7}" sibTransId="{F40E6400-5774-4439-B4DF-502593D0B922}"/>
    <dgm:cxn modelId="{185DEA75-4F7F-4092-8C4D-0E32D585422A}" srcId="{C0A37BF5-0B2D-4411-A271-23A0AC46E505}" destId="{C0C44D7B-78A1-4360-B0F3-463A0AF7B8D7}" srcOrd="0" destOrd="0" parTransId="{F80B75F2-75F5-48D6-90ED-939C8EA3FAEB}" sibTransId="{41987940-D2BA-45BD-A775-EF38629DD295}"/>
    <dgm:cxn modelId="{B200437F-F79A-420F-A49F-AD650C4B8088}" type="presOf" srcId="{C0C44D7B-78A1-4360-B0F3-463A0AF7B8D7}" destId="{30A17023-C244-4DE9-8FBB-6114497CD4D1}" srcOrd="0" destOrd="0" presId="urn:microsoft.com/office/officeart/2009/layout/CircleArrowProcess"/>
    <dgm:cxn modelId="{E41BC71A-07C0-427A-8A54-34BD1C993EFB}" type="presOf" srcId="{BF55097E-2AF0-4A66-993E-1C26639C5AE4}" destId="{62A74516-0A17-41E4-A6E7-D1E6DFDC0115}" srcOrd="0" destOrd="0" presId="urn:microsoft.com/office/officeart/2009/layout/CircleArrowProcess"/>
    <dgm:cxn modelId="{6D16094B-D061-44EE-BA9F-9C1EA493B126}" type="presParOf" srcId="{B78FED78-97C1-4F6C-9D8D-8A0E4851EF5B}" destId="{1926CED5-2048-4EE4-82E8-AF35075271E7}" srcOrd="0" destOrd="0" presId="urn:microsoft.com/office/officeart/2009/layout/CircleArrowProcess"/>
    <dgm:cxn modelId="{F3430E99-B1A8-4BA0-AD40-1718539881C0}" type="presParOf" srcId="{1926CED5-2048-4EE4-82E8-AF35075271E7}" destId="{C4417E6A-5998-4EFF-977B-66BAC8F16C12}" srcOrd="0" destOrd="0" presId="urn:microsoft.com/office/officeart/2009/layout/CircleArrowProcess"/>
    <dgm:cxn modelId="{10B077F4-4456-4C7F-B506-29B7080B287B}" type="presParOf" srcId="{B78FED78-97C1-4F6C-9D8D-8A0E4851EF5B}" destId="{30A17023-C244-4DE9-8FBB-6114497CD4D1}" srcOrd="1" destOrd="0" presId="urn:microsoft.com/office/officeart/2009/layout/CircleArrowProcess"/>
    <dgm:cxn modelId="{CA263BE1-3ECB-48F2-95E9-565B27CB3C16}" type="presParOf" srcId="{B78FED78-97C1-4F6C-9D8D-8A0E4851EF5B}" destId="{8007479D-33C5-475A-9FEB-CB2C66DF6A2E}" srcOrd="2" destOrd="0" presId="urn:microsoft.com/office/officeart/2009/layout/CircleArrowProcess"/>
    <dgm:cxn modelId="{1E6B821C-5300-45D7-85AD-FABB172978BD}" type="presParOf" srcId="{8007479D-33C5-475A-9FEB-CB2C66DF6A2E}" destId="{DE6DCE81-1FEA-47DB-BE6A-B51BC2CBA26C}" srcOrd="0" destOrd="0" presId="urn:microsoft.com/office/officeart/2009/layout/CircleArrowProcess"/>
    <dgm:cxn modelId="{DC5200AE-9D66-4DD0-BA60-1BEEDE8294CC}" type="presParOf" srcId="{B78FED78-97C1-4F6C-9D8D-8A0E4851EF5B}" destId="{62A74516-0A17-41E4-A6E7-D1E6DFDC0115}" srcOrd="3" destOrd="0" presId="urn:microsoft.com/office/officeart/2009/layout/CircleArrow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1CA44A91-EC61-4B3D-A331-127C94ACC8BC}" type="datetimeFigureOut">
              <a:rPr lang="zh-CN" altLang="en-US"/>
              <a:pPr>
                <a:defRPr/>
              </a:pPr>
              <a:t>2017/9/28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FE5DD40D-E57A-4F1F-861F-E155F279263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8" tIns="45715" rIns="91428" bIns="45715" anchor="b"/>
          <a:lstStyle/>
          <a:p>
            <a:pPr algn="r"/>
            <a:fld id="{DA6EE6B5-8767-4939-A362-1E274FFBC07B}" type="slidenum">
              <a:rPr lang="zh-CN" altLang="en-US" sz="1200">
                <a:latin typeface="Calibri" pitchFamily="34" charset="0"/>
                <a:ea typeface="楷体_GB2312"/>
                <a:cs typeface="楷体_GB2312"/>
              </a:rPr>
              <a:pPr algn="r"/>
              <a:t>14</a:t>
            </a:fld>
            <a:endParaRPr lang="en-US" altLang="zh-CN" sz="1200">
              <a:latin typeface="Calibri" pitchFamily="34" charset="0"/>
              <a:ea typeface="楷体_GB2312"/>
              <a:cs typeface="楷体_GB2312"/>
            </a:endParaRPr>
          </a:p>
        </p:txBody>
      </p:sp>
      <p:sp>
        <p:nvSpPr>
          <p:cNvPr id="34818" name="Rectangle 2"/>
          <p:cNvSpPr>
            <a:spLocks noGrp="1" noRot="1" noChangeAspect="1" noChangeArrowheads="1" noTextEdit="1"/>
          </p:cNvSpPr>
          <p:nvPr>
            <p:ph type="sldImg"/>
          </p:nvPr>
        </p:nvSpPr>
        <p:spPr bwMode="auto">
          <a:xfrm>
            <a:off x="1146175" y="687388"/>
            <a:ext cx="4570413" cy="3427412"/>
          </a:xfrm>
          <a:noFill/>
          <a:ln>
            <a:solidFill>
              <a:srgbClr val="000000"/>
            </a:solidFill>
            <a:miter lim="800000"/>
            <a:headEnd/>
            <a:tailEnd/>
          </a:ln>
        </p:spPr>
      </p:sp>
      <p:sp>
        <p:nvSpPr>
          <p:cNvPr id="34819" name="Rectangle 3"/>
          <p:cNvSpPr>
            <a:spLocks noGrp="1" noChangeArrowheads="1"/>
          </p:cNvSpPr>
          <p:nvPr>
            <p:ph type="body" idx="1"/>
          </p:nvPr>
        </p:nvSpPr>
        <p:spPr bwMode="auto">
          <a:xfrm>
            <a:off x="684213" y="4343400"/>
            <a:ext cx="5489575" cy="4113213"/>
          </a:xfrm>
          <a:noFill/>
        </p:spPr>
        <p:txBody>
          <a:bodyPr wrap="square" lIns="91428" tIns="45715" rIns="91428" bIns="45715"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headEnd/>
            <a:tailEnd/>
          </a:ln>
        </p:spPr>
      </p:sp>
      <p:sp>
        <p:nvSpPr>
          <p:cNvPr id="3" name="备注占位符 2"/>
          <p:cNvSpPr>
            <a:spLocks noGrp="1"/>
          </p:cNvSpPr>
          <p:nvPr>
            <p:ph type="body" idx="1"/>
          </p:nvPr>
        </p:nvSpPr>
        <p:spPr/>
        <p:txBody>
          <a:bodyPr wrap="square" numCol="1" anchor="t" anchorCtr="0" compatLnSpc="1">
            <a:prstTxWarp prst="textNoShape">
              <a:avLst/>
            </a:prstTxWarp>
            <a:normAutofit/>
          </a:bodyPr>
          <a:lstStyle/>
          <a:p>
            <a:pPr>
              <a:spcBef>
                <a:spcPct val="0"/>
              </a:spcBef>
            </a:pPr>
            <a:r>
              <a:rPr lang="zh-CN" altLang="en-US" smtClean="0">
                <a:ea typeface="微软雅黑" pitchFamily="34" charset="-122"/>
                <a:cs typeface="Times New Roman" pitchFamily="18" charset="0"/>
              </a:rPr>
              <a:t>嗜酸性粒细胞计数</a:t>
            </a:r>
            <a:r>
              <a:rPr lang="en-US" altLang="zh-CN" smtClean="0">
                <a:ea typeface="微软雅黑" pitchFamily="34" charset="-122"/>
                <a:cs typeface="Times New Roman" pitchFamily="18" charset="0"/>
              </a:rPr>
              <a:t>(x10</a:t>
            </a:r>
            <a:r>
              <a:rPr lang="en-US" altLang="zh-CN" baseline="30000" smtClean="0">
                <a:ea typeface="微软雅黑" pitchFamily="34" charset="-122"/>
                <a:cs typeface="Times New Roman" pitchFamily="18" charset="0"/>
              </a:rPr>
              <a:t>9</a:t>
            </a:r>
            <a:r>
              <a:rPr lang="en-US" altLang="zh-CN" smtClean="0">
                <a:ea typeface="微软雅黑" pitchFamily="34" charset="-122"/>
                <a:cs typeface="Times New Roman" pitchFamily="18" charset="0"/>
              </a:rPr>
              <a:t>/L)</a:t>
            </a:r>
            <a:r>
              <a:rPr lang="zh-CN" altLang="en-US" smtClean="0">
                <a:ea typeface="微软雅黑" pitchFamily="34" charset="-122"/>
                <a:cs typeface="Times New Roman" pitchFamily="18" charset="0"/>
              </a:rPr>
              <a:t>：</a:t>
            </a:r>
            <a:r>
              <a:rPr lang="en-US" altLang="zh-CN" smtClean="0">
                <a:ea typeface="微软雅黑" pitchFamily="34" charset="-122"/>
                <a:cs typeface="Times New Roman" pitchFamily="18" charset="0"/>
              </a:rPr>
              <a:t>0.02-0.5  EO%</a:t>
            </a:r>
            <a:r>
              <a:rPr lang="zh-CN" altLang="en-US" smtClean="0">
                <a:ea typeface="微软雅黑" pitchFamily="34" charset="-122"/>
                <a:cs typeface="Times New Roman" pitchFamily="18" charset="0"/>
              </a:rPr>
              <a:t>：</a:t>
            </a:r>
            <a:r>
              <a:rPr lang="en-US" altLang="zh-CN" smtClean="0">
                <a:ea typeface="微软雅黑" pitchFamily="34" charset="-122"/>
                <a:cs typeface="Times New Roman" pitchFamily="18" charset="0"/>
              </a:rPr>
              <a:t>0.5-5</a:t>
            </a:r>
            <a:endParaRPr lang="zh-CN" altLang="zh-CN" smtClean="0">
              <a:ea typeface="微软雅黑" pitchFamily="34" charset="-122"/>
              <a:cs typeface="Times New Roman" pitchFamily="18" charset="0"/>
            </a:endParaRPr>
          </a:p>
          <a:p>
            <a:pPr>
              <a:spcBef>
                <a:spcPct val="0"/>
              </a:spcBef>
            </a:pPr>
            <a:endParaRPr lang="zh-CN" altLang="en-US" smtClean="0">
              <a:ea typeface="微软雅黑" pitchFamily="34" charset="-122"/>
              <a:cs typeface="Times New Roman" pitchFamily="18" charset="0"/>
            </a:endParaRPr>
          </a:p>
        </p:txBody>
      </p:sp>
      <p:sp>
        <p:nvSpPr>
          <p:cNvPr id="757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77D2D7C-0CC2-4ABE-8FF2-86CE3DBDF5CF}" type="slidenum">
              <a:rPr lang="zh-CN" altLang="en-US"/>
              <a:pPr fontAlgn="base">
                <a:spcBef>
                  <a:spcPct val="0"/>
                </a:spcBef>
                <a:spcAft>
                  <a:spcPct val="0"/>
                </a:spcAft>
              </a:pPr>
              <a:t>45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headEnd/>
            <a:tailEnd/>
          </a:ln>
        </p:spPr>
      </p:sp>
      <p:sp>
        <p:nvSpPr>
          <p:cNvPr id="3" name="备注占位符 2"/>
          <p:cNvSpPr>
            <a:spLocks noGrp="1"/>
          </p:cNvSpPr>
          <p:nvPr>
            <p:ph type="body" idx="1"/>
          </p:nvPr>
        </p:nvSpPr>
        <p:spPr/>
        <p:txBody>
          <a:bodyPr>
            <a:normAutofit/>
          </a:bodyPr>
          <a:lstStyle/>
          <a:p>
            <a:pPr fontAlgn="auto">
              <a:spcBef>
                <a:spcPts val="0"/>
              </a:spcBef>
              <a:spcAft>
                <a:spcPts val="0"/>
              </a:spcAft>
              <a:defRPr/>
            </a:pPr>
            <a:r>
              <a:rPr lang="zh-CN" altLang="en-US" dirty="0" smtClean="0">
                <a:latin typeface="微软雅黑" panose="020B0503020204020204" pitchFamily="34" charset="-122"/>
                <a:ea typeface="微软雅黑" panose="020B0503020204020204" pitchFamily="34" charset="-122"/>
              </a:rPr>
              <a:t>胸部</a:t>
            </a:r>
            <a:r>
              <a:rPr lang="en-US" altLang="zh-CN" dirty="0" smtClean="0">
                <a:latin typeface="微软雅黑" panose="020B0503020204020204" pitchFamily="34" charset="-122"/>
                <a:ea typeface="微软雅黑" panose="020B0503020204020204" pitchFamily="34" charset="-122"/>
              </a:rPr>
              <a:t>CT</a:t>
            </a:r>
            <a:r>
              <a:rPr lang="zh-CN" altLang="en-US" dirty="0" smtClean="0">
                <a:latin typeface="微软雅黑" panose="020B0503020204020204" pitchFamily="34" charset="-122"/>
                <a:ea typeface="微软雅黑" panose="020B0503020204020204" pitchFamily="34" charset="-122"/>
              </a:rPr>
              <a:t>南京市第一医院做</a:t>
            </a:r>
            <a:endParaRPr lang="zh-CN" altLang="en-US" kern="100" dirty="0" smtClean="0">
              <a:latin typeface="微软雅黑" panose="020B0503020204020204" pitchFamily="34" charset="-122"/>
              <a:ea typeface="微软雅黑" panose="020B0503020204020204" pitchFamily="34" charset="-122"/>
              <a:cs typeface="Times New Roman" panose="02020603050405020304"/>
            </a:endParaRPr>
          </a:p>
          <a:p>
            <a:pPr fontAlgn="auto">
              <a:spcBef>
                <a:spcPts val="0"/>
              </a:spcBef>
              <a:spcAft>
                <a:spcPts val="0"/>
              </a:spcAft>
              <a:defRPr/>
            </a:pPr>
            <a:endParaRPr lang="zh-CN" altLang="en-US" dirty="0"/>
          </a:p>
        </p:txBody>
      </p:sp>
      <p:sp>
        <p:nvSpPr>
          <p:cNvPr id="778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F34744-705F-4A5B-A714-6DDF8550019A}" type="slidenum">
              <a:rPr lang="zh-CN" altLang="en-US"/>
              <a:pPr fontAlgn="base">
                <a:spcBef>
                  <a:spcPct val="0"/>
                </a:spcBef>
                <a:spcAft>
                  <a:spcPct val="0"/>
                </a:spcAft>
              </a:pPr>
              <a:t>46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noFill/>
          <a:ln>
            <a:solidFill>
              <a:srgbClr val="000000"/>
            </a:solidFill>
            <a:miter lim="800000"/>
            <a:headEnd/>
            <a:tailEnd/>
          </a:ln>
        </p:spPr>
      </p:sp>
      <p:sp>
        <p:nvSpPr>
          <p:cNvPr id="798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诊断分组的依据后面再行介绍</a:t>
            </a:r>
          </a:p>
        </p:txBody>
      </p:sp>
      <p:sp>
        <p:nvSpPr>
          <p:cNvPr id="798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14370C-CA4D-4539-8D3C-8B37926E7870}" type="slidenum">
              <a:rPr lang="zh-CN" altLang="en-US"/>
              <a:pPr fontAlgn="base">
                <a:spcBef>
                  <a:spcPct val="0"/>
                </a:spcBef>
                <a:spcAft>
                  <a:spcPct val="0"/>
                </a:spcAft>
              </a:pPr>
              <a:t>47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诊断分组的依据后面再行介绍</a:t>
            </a:r>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A94BDC-965A-4474-8FFD-A2FB64B6FA63}" type="slidenum">
              <a:rPr lang="zh-CN" altLang="en-US"/>
              <a:pPr fontAlgn="base">
                <a:spcBef>
                  <a:spcPct val="0"/>
                </a:spcBef>
                <a:spcAft>
                  <a:spcPct val="0"/>
                </a:spcAft>
              </a:pPr>
              <a:t>48</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headEnd/>
            <a:tailEnd/>
          </a:ln>
        </p:spPr>
      </p:sp>
      <p:sp>
        <p:nvSpPr>
          <p:cNvPr id="839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爱全乐 </a:t>
            </a:r>
            <a:r>
              <a:rPr lang="en-US" altLang="zh-CN" smtClean="0"/>
              <a:t>0.5mg</a:t>
            </a:r>
            <a:r>
              <a:rPr lang="zh-CN" altLang="en-US" smtClean="0"/>
              <a:t>；</a:t>
            </a:r>
            <a:r>
              <a:rPr lang="en-US" altLang="zh-CN" smtClean="0"/>
              <a:t> </a:t>
            </a:r>
            <a:r>
              <a:rPr lang="zh-CN" altLang="en-US" smtClean="0"/>
              <a:t>普米克</a:t>
            </a:r>
            <a:r>
              <a:rPr lang="en-US" altLang="zh-CN" smtClean="0"/>
              <a:t>2mg</a:t>
            </a:r>
            <a:r>
              <a:rPr lang="zh-CN" altLang="en-US" smtClean="0"/>
              <a:t>；特布他林 </a:t>
            </a:r>
            <a:r>
              <a:rPr lang="en-US" altLang="zh-CN" smtClean="0"/>
              <a:t>2ml</a:t>
            </a:r>
            <a:r>
              <a:rPr lang="zh-CN" altLang="en-US" smtClean="0"/>
              <a:t>：</a:t>
            </a:r>
            <a:r>
              <a:rPr lang="en-US" altLang="zh-CN" smtClean="0"/>
              <a:t>2mg</a:t>
            </a:r>
            <a:endParaRPr lang="zh-CN" altLang="en-US" smtClean="0"/>
          </a:p>
        </p:txBody>
      </p:sp>
      <p:sp>
        <p:nvSpPr>
          <p:cNvPr id="839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3434FDD-22D9-4B20-BD8C-E07230B35FBE}" type="slidenum">
              <a:rPr lang="zh-CN" altLang="en-US"/>
              <a:pPr fontAlgn="base">
                <a:spcBef>
                  <a:spcPct val="0"/>
                </a:spcBef>
                <a:spcAft>
                  <a:spcPct val="0"/>
                </a:spcAft>
              </a:pPr>
              <a:t>49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headEnd/>
            <a:tailEnd/>
          </a:ln>
        </p:spPr>
      </p:sp>
      <p:sp>
        <p:nvSpPr>
          <p:cNvPr id="860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860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3F6233-04E7-4A76-8A52-8CD42F6D5D79}" type="slidenum">
              <a:rPr lang="zh-CN" altLang="en-US"/>
              <a:pPr fontAlgn="base">
                <a:spcBef>
                  <a:spcPct val="0"/>
                </a:spcBef>
                <a:spcAft>
                  <a:spcPct val="0"/>
                </a:spcAft>
              </a:pPr>
              <a:t>50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p:cNvSpPr>
          <p:nvPr>
            <p:ph type="sldImg" idx="2"/>
          </p:nvPr>
        </p:nvSpPr>
        <p:spPr bwMode="auto">
          <a:noFill/>
          <a:ln>
            <a:solidFill>
              <a:srgbClr val="000000"/>
            </a:solidFill>
            <a:miter lim="800000"/>
            <a:headEnd/>
            <a:tailEnd/>
          </a:ln>
        </p:spPr>
      </p:sp>
      <p:sp>
        <p:nvSpPr>
          <p:cNvPr id="3" name="文本占位符 2"/>
          <p:cNvSpPr>
            <a:spLocks noGrp="1"/>
          </p:cNvSpPr>
          <p:nvPr>
            <p:ph type="body" idx="3"/>
          </p:nvPr>
        </p:nvSpPr>
        <p:spPr/>
        <p:txBody>
          <a:bodyPr/>
          <a:lstStyle/>
          <a:p>
            <a:pPr fontAlgn="auto">
              <a:spcBef>
                <a:spcPts val="0"/>
              </a:spcBef>
              <a:spcAft>
                <a:spcPts val="0"/>
              </a:spcAft>
              <a:defRPr/>
            </a:pPr>
            <a:r>
              <a:rPr lang="zh-CN" altLang="en-US" kern="100" dirty="0" smtClean="0">
                <a:ea typeface="微软雅黑" panose="020B0503020204020204" pitchFamily="34" charset="-122"/>
                <a:cs typeface="Times New Roman" panose="02020603050405020304"/>
                <a:sym typeface="+mn-ea"/>
              </a:rPr>
              <a:t>嗜酸性粒细胞计数</a:t>
            </a:r>
            <a:r>
              <a:rPr lang="en-US" altLang="zh-CN" kern="100" dirty="0" smtClean="0">
                <a:ea typeface="微软雅黑" panose="020B0503020204020204" pitchFamily="34" charset="-122"/>
                <a:cs typeface="Times New Roman" panose="02020603050405020304"/>
                <a:sym typeface="+mn-ea"/>
              </a:rPr>
              <a:t>(x10</a:t>
            </a:r>
            <a:r>
              <a:rPr lang="en-US" altLang="zh-CN" kern="100" baseline="30000" dirty="0" smtClean="0">
                <a:ea typeface="微软雅黑" panose="020B0503020204020204" pitchFamily="34" charset="-122"/>
                <a:cs typeface="Times New Roman" panose="02020603050405020304"/>
                <a:sym typeface="+mn-ea"/>
              </a:rPr>
              <a:t>9</a:t>
            </a:r>
            <a:r>
              <a:rPr lang="en-US" altLang="zh-CN" kern="100" dirty="0" smtClean="0">
                <a:ea typeface="微软雅黑" panose="020B0503020204020204" pitchFamily="34" charset="-122"/>
                <a:cs typeface="Times New Roman" panose="02020603050405020304"/>
                <a:sym typeface="+mn-ea"/>
              </a:rPr>
              <a:t>/L)</a:t>
            </a:r>
            <a:r>
              <a:rPr lang="zh-CN" altLang="en-US" kern="100" dirty="0" smtClean="0">
                <a:ea typeface="微软雅黑" panose="020B0503020204020204" pitchFamily="34" charset="-122"/>
                <a:cs typeface="Times New Roman" panose="02020603050405020304"/>
                <a:sym typeface="+mn-ea"/>
              </a:rPr>
              <a:t>：</a:t>
            </a:r>
            <a:r>
              <a:rPr lang="en-US" altLang="zh-CN" kern="100" dirty="0" smtClean="0">
                <a:ea typeface="微软雅黑" panose="020B0503020204020204" pitchFamily="34" charset="-122"/>
                <a:cs typeface="Times New Roman" panose="02020603050405020304"/>
                <a:sym typeface="+mn-ea"/>
              </a:rPr>
              <a:t>0.02-0.5  EO%</a:t>
            </a:r>
            <a:r>
              <a:rPr lang="zh-CN" altLang="en-US" kern="100" dirty="0" smtClean="0">
                <a:ea typeface="微软雅黑" panose="020B0503020204020204" pitchFamily="34" charset="-122"/>
                <a:cs typeface="Times New Roman" panose="02020603050405020304"/>
                <a:sym typeface="+mn-ea"/>
              </a:rPr>
              <a:t>：</a:t>
            </a:r>
            <a:r>
              <a:rPr lang="en-US" altLang="zh-CN" kern="100" dirty="0" smtClean="0">
                <a:ea typeface="微软雅黑" panose="020B0503020204020204" pitchFamily="34" charset="-122"/>
                <a:cs typeface="Times New Roman" panose="02020603050405020304"/>
                <a:sym typeface="+mn-ea"/>
              </a:rPr>
              <a:t>0.5-5</a:t>
            </a:r>
            <a:endParaRPr lang="zh-CN" altLang="zh-CN" kern="100" dirty="0" smtClean="0">
              <a:ea typeface="微软雅黑" panose="020B0503020204020204" pitchFamily="34" charset="-122"/>
              <a:cs typeface="Times New Roman" panose="02020603050405020304"/>
            </a:endParaRPr>
          </a:p>
          <a:p>
            <a:pPr fontAlgn="auto">
              <a:spcBef>
                <a:spcPts val="0"/>
              </a:spcBef>
              <a:spcAft>
                <a:spcPts val="0"/>
              </a:spcAft>
              <a:defRPr/>
            </a:pPr>
            <a:endParaRPr lang="zh-CN" altLang="en-US" dirty="0"/>
          </a:p>
          <a:p>
            <a:pPr fontAlgn="auto">
              <a:spcBef>
                <a:spcPts val="0"/>
              </a:spcBef>
              <a:spcAft>
                <a:spcPts val="0"/>
              </a:spcAft>
              <a:defRPr/>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p:cNvSpPr>
          <p:nvPr>
            <p:ph type="sldImg"/>
          </p:nvPr>
        </p:nvSpPr>
        <p:spPr bwMode="auto">
          <a:noFill/>
          <a:ln>
            <a:solidFill>
              <a:srgbClr val="000000"/>
            </a:solidFill>
            <a:miter lim="800000"/>
            <a:headEnd/>
            <a:tailEnd/>
          </a:ln>
        </p:spPr>
      </p:sp>
      <p:sp>
        <p:nvSpPr>
          <p:cNvPr id="901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9011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DBF5B0-BE1F-4782-A990-E6B701E88831}" type="slidenum">
              <a:rPr lang="zh-CN" altLang="en-US"/>
              <a:pPr fontAlgn="base">
                <a:spcBef>
                  <a:spcPct val="0"/>
                </a:spcBef>
                <a:spcAft>
                  <a:spcPct val="0"/>
                </a:spcAft>
              </a:pPr>
              <a:t>52</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p:cNvSpPr>
          <p:nvPr>
            <p:ph type="sldImg" idx="2"/>
          </p:nvPr>
        </p:nvSpPr>
        <p:spPr bwMode="auto">
          <a:noFill/>
          <a:ln>
            <a:solidFill>
              <a:srgbClr val="000000"/>
            </a:solidFill>
            <a:miter lim="800000"/>
            <a:headEnd/>
            <a:tailEnd/>
          </a:ln>
        </p:spPr>
      </p:sp>
      <p:sp>
        <p:nvSpPr>
          <p:cNvPr id="92162" name="文本占位符 2"/>
          <p:cNvSpPr>
            <a:spLocks noGrp="1"/>
          </p:cNvSpPr>
          <p:nvPr>
            <p:ph type="body" idx="3"/>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p:cNvSpPr>
          <p:nvPr>
            <p:ph type="sldImg" idx="2"/>
          </p:nvPr>
        </p:nvSpPr>
        <p:spPr bwMode="auto">
          <a:noFill/>
          <a:ln>
            <a:solidFill>
              <a:srgbClr val="000000"/>
            </a:solidFill>
            <a:miter lim="800000"/>
            <a:headEnd/>
            <a:tailEnd/>
          </a:ln>
        </p:spPr>
      </p:sp>
      <p:sp>
        <p:nvSpPr>
          <p:cNvPr id="94210" name="文本占位符 2"/>
          <p:cNvSpPr>
            <a:spLocks noGrp="1"/>
          </p:cNvSpPr>
          <p:nvPr>
            <p:ph type="body" idx="3"/>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39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charset="0"/>
              <a:buNone/>
            </a:pPr>
            <a:fld id="{0A2DA089-DA8C-40EA-9B3D-00049F111A02}" type="slidenum">
              <a:rPr lang="zh-CN" altLang="en-US">
                <a:latin typeface="Arial" charset="0"/>
              </a:rPr>
              <a:pPr fontAlgn="base">
                <a:spcBef>
                  <a:spcPct val="0"/>
                </a:spcBef>
                <a:spcAft>
                  <a:spcPct val="0"/>
                </a:spcAft>
                <a:buFont typeface="Arial" charset="0"/>
                <a:buNone/>
              </a:pPr>
              <a:t>18</a:t>
            </a:fld>
            <a:endParaRPr lang="en-US" altLang="zh-CN">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13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883134-C777-432D-BABD-26FEED094669}" type="slidenum">
              <a:rPr lang="zh-CN" altLang="en-US"/>
              <a:pPr fontAlgn="base">
                <a:spcBef>
                  <a:spcPct val="0"/>
                </a:spcBef>
                <a:spcAft>
                  <a:spcPct val="0"/>
                </a:spcAft>
              </a:pPr>
              <a:t>60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idx="4294967295"/>
          </p:nvPr>
        </p:nvSpPr>
        <p:spPr bwMode="auto">
          <a:noFill/>
          <a:ln>
            <a:solidFill>
              <a:srgbClr val="000000"/>
            </a:solidFill>
            <a:miter lim="800000"/>
            <a:headEnd/>
            <a:tailEnd/>
          </a:ln>
        </p:spPr>
      </p:sp>
      <p:sp>
        <p:nvSpPr>
          <p:cNvPr id="43010"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a:lnSpc>
                <a:spcPts val="3800"/>
              </a:lnSpc>
              <a:spcBef>
                <a:spcPct val="0"/>
              </a:spcBef>
              <a:buFontTx/>
              <a:buBlip>
                <a:blip r:embed="rId3"/>
              </a:buBlip>
            </a:pPr>
            <a:r>
              <a:rPr lang="zh-CN" altLang="en-US" smtClean="0">
                <a:latin typeface="Times New Roman" pitchFamily="18" charset="0"/>
              </a:rPr>
              <a:t>诊断：对于临床上任何有呼吸困难、慢性咳嗽或多痰，和</a:t>
            </a:r>
            <a:r>
              <a:rPr lang="en-US" altLang="zh-CN" smtClean="0">
                <a:latin typeface="Times New Roman" pitchFamily="18" charset="0"/>
              </a:rPr>
              <a:t>/</a:t>
            </a:r>
            <a:r>
              <a:rPr lang="zh-CN" altLang="en-US" smtClean="0">
                <a:latin typeface="Times New Roman" pitchFamily="18" charset="0"/>
              </a:rPr>
              <a:t>或有危险因素接触史者，都应考虑</a:t>
            </a:r>
            <a:r>
              <a:rPr lang="en-US" altLang="zh-CN" smtClean="0">
                <a:latin typeface="Times New Roman" pitchFamily="18" charset="0"/>
              </a:rPr>
              <a:t>COPD</a:t>
            </a:r>
            <a:r>
              <a:rPr lang="zh-CN" altLang="en-US" smtClean="0">
                <a:latin typeface="Times New Roman" pitchFamily="18" charset="0"/>
              </a:rPr>
              <a:t>的临床诊断。</a:t>
            </a:r>
            <a:endParaRPr lang="da-DK" altLang="zh-CN" smtClean="0">
              <a:latin typeface="Times New Roman" pitchFamily="18" charset="0"/>
            </a:endParaRPr>
          </a:p>
          <a:p>
            <a:pPr>
              <a:lnSpc>
                <a:spcPts val="3800"/>
              </a:lnSpc>
              <a:spcBef>
                <a:spcPct val="0"/>
              </a:spcBef>
              <a:buFontTx/>
              <a:buBlip>
                <a:blip r:embed="rId3"/>
              </a:buBlip>
            </a:pPr>
            <a:r>
              <a:rPr lang="zh-CN" altLang="en-US" smtClean="0">
                <a:latin typeface="Times New Roman" pitchFamily="18" charset="0"/>
              </a:rPr>
              <a:t>上述患者</a:t>
            </a:r>
            <a:r>
              <a:rPr lang="zh-CN" altLang="en-US" b="1" i="1" smtClean="0">
                <a:solidFill>
                  <a:srgbClr val="C00000"/>
                </a:solidFill>
                <a:latin typeface="Times New Roman" pitchFamily="18" charset="0"/>
              </a:rPr>
              <a:t>均应</a:t>
            </a:r>
            <a:r>
              <a:rPr lang="zh-CN" altLang="en-US" smtClean="0">
                <a:latin typeface="Times New Roman" pitchFamily="18" charset="0"/>
              </a:rPr>
              <a:t>进行肺功能检查；吸入支气管扩张剂后</a:t>
            </a:r>
            <a:r>
              <a:rPr lang="en-US" altLang="zh-CN" smtClean="0">
                <a:latin typeface="Times New Roman" pitchFamily="18" charset="0"/>
              </a:rPr>
              <a:t>FEV</a:t>
            </a:r>
            <a:r>
              <a:rPr lang="en-US" altLang="zh-CN" baseline="-25000" smtClean="0">
                <a:latin typeface="Times New Roman" pitchFamily="18" charset="0"/>
              </a:rPr>
              <a:t>1</a:t>
            </a:r>
            <a:r>
              <a:rPr lang="en-US" altLang="zh-CN" smtClean="0">
                <a:latin typeface="Times New Roman" pitchFamily="18" charset="0"/>
              </a:rPr>
              <a:t>/FVC&lt;70%</a:t>
            </a:r>
            <a:r>
              <a:rPr lang="zh-CN" altLang="en-US" smtClean="0">
                <a:latin typeface="Times New Roman" pitchFamily="18" charset="0"/>
              </a:rPr>
              <a:t>表明存在气流受限，即可诊断为</a:t>
            </a:r>
            <a:r>
              <a:rPr lang="en-US" altLang="zh-CN" smtClean="0">
                <a:latin typeface="Times New Roman" pitchFamily="18" charset="0"/>
              </a:rPr>
              <a:t>COPD</a:t>
            </a:r>
            <a:r>
              <a:rPr lang="zh-CN" altLang="en-US" smtClean="0">
                <a:latin typeface="Times New Roman" pitchFamily="18" charset="0"/>
              </a:rPr>
              <a:t>。</a:t>
            </a:r>
            <a:endParaRPr lang="en-US" altLang="zh-CN" smtClean="0">
              <a:latin typeface="Times New Roman" pitchFamily="18" charset="0"/>
            </a:endParaRPr>
          </a:p>
          <a:p>
            <a:pPr>
              <a:spcBef>
                <a:spcPct val="0"/>
              </a:spcBef>
            </a:pPr>
            <a:endParaRPr lang="en-US" altLang="zh-CN" smtClean="0"/>
          </a:p>
          <a:p>
            <a:pPr>
              <a:spcBef>
                <a:spcPct val="0"/>
              </a:spcBef>
            </a:pPr>
            <a:r>
              <a:rPr lang="zh-CN" altLang="en-US" smtClean="0"/>
              <a:t>但是根据</a:t>
            </a:r>
            <a:r>
              <a:rPr lang="en-US" altLang="zh-CN" smtClean="0"/>
              <a:t>2011GOLD</a:t>
            </a:r>
            <a:r>
              <a:rPr lang="zh-CN" altLang="en-US" smtClean="0"/>
              <a:t>的指导意见：现在对</a:t>
            </a:r>
            <a:r>
              <a:rPr lang="en-US" altLang="zh-CN" smtClean="0"/>
              <a:t>COPD</a:t>
            </a:r>
            <a:r>
              <a:rPr lang="zh-CN" altLang="en-US" smtClean="0"/>
              <a:t>的诊断和分级，更多是根据患者具体的临床症状来区分的。等会我们后面会讲到。</a:t>
            </a:r>
          </a:p>
        </p:txBody>
      </p:sp>
      <p:sp>
        <p:nvSpPr>
          <p:cNvPr id="43011"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4BE57E-6DFB-4A7F-909C-EA45FED9CE37}" type="slidenum">
              <a:rPr lang="zh-CN" altLang="en-US"/>
              <a:pPr algn="r"/>
              <a:t>20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latin typeface="Arial" charset="0"/>
            </a:endParaRPr>
          </a:p>
        </p:txBody>
      </p:sp>
      <p:sp>
        <p:nvSpPr>
          <p:cNvPr id="460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68C952-B329-46C7-98F3-0E4FF8A35F36}" type="slidenum">
              <a:rPr lang="en-US" altLang="zh-CN">
                <a:latin typeface="Arial" charset="0"/>
              </a:rPr>
              <a:pPr fontAlgn="base">
                <a:spcBef>
                  <a:spcPct val="0"/>
                </a:spcBef>
                <a:spcAft>
                  <a:spcPct val="0"/>
                </a:spcAft>
              </a:pPr>
              <a:t>22</a:t>
            </a:fld>
            <a:endParaRPr lang="en-US" altLang="zh-CN">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p:cNvSpPr>
          <p:nvPr>
            <p:ph type="sldImg"/>
          </p:nvPr>
        </p:nvSpPr>
        <p:spPr bwMode="auto">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481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D6626-63F3-4949-8A3F-44CC490345C8}" type="slidenum">
              <a:rPr lang="zh-CN" altLang="en-US"/>
              <a:pPr fontAlgn="base">
                <a:spcBef>
                  <a:spcPct val="0"/>
                </a:spcBef>
                <a:spcAft>
                  <a:spcPct val="0"/>
                </a:spcAft>
              </a:pPr>
              <a:t>23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bwMode="auto">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
        <p:nvSpPr>
          <p:cNvPr id="542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00EDF4-FF60-456E-BA41-452089B874CD}" type="slidenum">
              <a:rPr lang="zh-CN" altLang="en-US"/>
              <a:pPr fontAlgn="base">
                <a:spcBef>
                  <a:spcPct val="0"/>
                </a:spcBef>
                <a:spcAft>
                  <a:spcPct val="0"/>
                </a:spcAft>
              </a:pPr>
              <a:t>28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96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C1EF02-77D4-4D05-8608-10538BF86E6C}" type="slidenum">
              <a:rPr lang="zh-CN" altLang="en-US"/>
              <a:pPr fontAlgn="base">
                <a:spcBef>
                  <a:spcPct val="0"/>
                </a:spcBef>
                <a:spcAft>
                  <a:spcPct val="0"/>
                </a:spcAft>
              </a:pPr>
              <a:t>42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headEnd/>
            <a:tailEnd/>
          </a:ln>
        </p:spPr>
      </p:sp>
      <p:sp>
        <p:nvSpPr>
          <p:cNvPr id="716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16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453F94-8BC3-4D68-85FD-9129725496EA}" type="slidenum">
              <a:rPr lang="zh-CN" altLang="en-US"/>
              <a:pPr fontAlgn="base">
                <a:spcBef>
                  <a:spcPct val="0"/>
                </a:spcBef>
                <a:spcAft>
                  <a:spcPct val="0"/>
                </a:spcAft>
              </a:pPr>
              <a:t>43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headEnd/>
            <a:tailEnd/>
          </a:ln>
        </p:spPr>
      </p:sp>
      <p:sp>
        <p:nvSpPr>
          <p:cNvPr id="737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37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686507-4F84-4CA6-97EB-5439D0E0196D}" type="slidenum">
              <a:rPr lang="zh-CN" altLang="en-US"/>
              <a:pPr fontAlgn="base">
                <a:spcBef>
                  <a:spcPct val="0"/>
                </a:spcBef>
                <a:spcAft>
                  <a:spcPct val="0"/>
                </a:spcAft>
              </a:pPr>
              <a:t>44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6"/>
          <p:cNvSpPr/>
          <p:nvPr/>
        </p:nvSpPr>
        <p:spPr>
          <a:xfrm>
            <a:off x="0" y="6759575"/>
            <a:ext cx="9144000" cy="98425"/>
          </a:xfrm>
          <a:prstGeom prst="rect">
            <a:avLst/>
          </a:prstGeom>
          <a:gradFill flip="none" rotWithShape="1">
            <a:gsLst>
              <a:gs pos="0">
                <a:srgbClr val="1D4B62"/>
              </a:gs>
              <a:gs pos="100000">
                <a:srgbClr val="72BB2C"/>
              </a:gs>
              <a:gs pos="37000">
                <a:srgbClr val="289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日期占位符 3"/>
          <p:cNvSpPr>
            <a:spLocks noGrp="1"/>
          </p:cNvSpPr>
          <p:nvPr>
            <p:ph type="dt" sz="half" idx="10"/>
          </p:nvPr>
        </p:nvSpPr>
        <p:spPr/>
        <p:txBody>
          <a:bodyPr/>
          <a:lstStyle>
            <a:lvl1pPr>
              <a:defRPr/>
            </a:lvl1pPr>
          </a:lstStyle>
          <a:p>
            <a:pPr>
              <a:defRPr/>
            </a:pPr>
            <a:fld id="{7C38F616-94DC-48CB-B793-831116AAF364}" type="datetimeFigureOut">
              <a:rPr lang="zh-CN" altLang="en-US"/>
              <a:pPr>
                <a:defRPr/>
              </a:pPr>
              <a:t>2017/9/28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6AB2A5A-57D9-4315-8284-64B8868E1374}"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1C53E59-232E-4095-9569-AF780F27BDC8}" type="datetimeFigureOut">
              <a:rPr lang="zh-CN" altLang="en-US"/>
              <a:pPr>
                <a:defRPr/>
              </a:pPr>
              <a:t>2017/9/28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5D8753-3810-47FD-BD05-598B3AF9437A}"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F0F71B4-1B61-4004-8C9D-82983C178B47}" type="datetimeFigureOut">
              <a:rPr lang="zh-CN" altLang="en-US"/>
              <a:pPr>
                <a:defRPr/>
              </a:pPr>
              <a:t>2017/9/28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47BF02-5C02-4EA2-9DA0-3066A24B1C8C}"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457200" y="1600202"/>
            <a:ext cx="4038600" cy="4525963"/>
          </a:xfrm>
        </p:spPr>
        <p:txBody>
          <a:bodyPr rtlCol="0">
            <a:normAutofit/>
          </a:bodyPr>
          <a:lstStyle/>
          <a:p>
            <a:pPr lvl="0"/>
            <a:r>
              <a:rPr lang="zh-CN" altLang="en-US" noProof="0" smtClean="0"/>
              <a:t>单击图标添加剪 贴画</a:t>
            </a:r>
            <a:endParaRPr lang="zh-CN" altLang="en-US" noProof="0"/>
          </a:p>
        </p:txBody>
      </p:sp>
      <p:sp>
        <p:nvSpPr>
          <p:cNvPr id="4" name="文本占位符 3"/>
          <p:cNvSpPr>
            <a:spLocks noGrp="1"/>
          </p:cNvSpPr>
          <p:nvPr>
            <p:ph type="body" sz="half" idx="2"/>
          </p:nvPr>
        </p:nvSpPr>
        <p:spPr>
          <a:xfrm>
            <a:off x="4648200" y="1600202"/>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smtClean="0"/>
            </a:lvl1pPr>
          </a:lstStyle>
          <a:p>
            <a:pPr>
              <a:defRPr/>
            </a:pPr>
            <a:fld id="{64FDC042-99F6-4E39-9F29-01FF769731FE}" type="datetimeFigureOut">
              <a:rPr lang="zh-CN" altLang="en-US"/>
              <a:pPr>
                <a:defRPr/>
              </a:pPr>
              <a:t>2017/9/28</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smtClean="0"/>
            </a:lvl1pPr>
          </a:lstStyle>
          <a:p>
            <a:pPr>
              <a:defRPr/>
            </a:pPr>
            <a:fld id="{EF14A453-BAE0-45A5-9F45-16FCF4C642FE}"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2"/>
            <a:ext cx="8229600" cy="4525963"/>
          </a:xfrm>
        </p:spPr>
        <p:txBody>
          <a:bodyPr rtlCol="0">
            <a:normAutofit/>
          </a:bodyPr>
          <a:lstStyle/>
          <a:p>
            <a:pPr lvl="0"/>
            <a:r>
              <a:rPr lang="zh-CN" altLang="en-US" noProof="0" smtClean="0"/>
              <a:t>单击图标添加表格</a:t>
            </a:r>
            <a:endParaRPr lang="zh-CN" altLang="en-US" noProof="0"/>
          </a:p>
        </p:txBody>
      </p:sp>
      <p:sp>
        <p:nvSpPr>
          <p:cNvPr id="4" name="Rectangle 4"/>
          <p:cNvSpPr>
            <a:spLocks noGrp="1" noChangeArrowheads="1"/>
          </p:cNvSpPr>
          <p:nvPr>
            <p:ph type="dt" sz="half" idx="10"/>
          </p:nvPr>
        </p:nvSpPr>
        <p:spPr/>
        <p:txBody>
          <a:bodyPr/>
          <a:lstStyle>
            <a:lvl1pPr>
              <a:defRPr smtClean="0"/>
            </a:lvl1pPr>
          </a:lstStyle>
          <a:p>
            <a:pPr>
              <a:defRPr/>
            </a:pPr>
            <a:fld id="{8EECDBC5-5764-4883-A141-5DD0528ABA85}" type="datetimeFigureOut">
              <a:rPr lang="zh-CN" altLang="en-US"/>
              <a:pPr>
                <a:defRPr/>
              </a:pPr>
              <a:t>2017/9/28</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smtClean="0"/>
            </a:lvl1pPr>
          </a:lstStyle>
          <a:p>
            <a:pPr>
              <a:defRPr/>
            </a:pPr>
            <a:fld id="{661FC71F-DAD5-455A-80F4-0E9ED617A87D}"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9"/>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smtClean="0"/>
            </a:lvl1pPr>
          </a:lstStyle>
          <a:p>
            <a:pPr>
              <a:defRPr/>
            </a:pPr>
            <a:fld id="{564237B9-D126-4AD3-A8C1-2662CBC7F072}" type="datetimeFigureOut">
              <a:rPr lang="zh-CN" altLang="en-US"/>
              <a:pPr>
                <a:defRPr/>
              </a:pPr>
              <a:t>2017/9/28</a:t>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smtClean="0"/>
            </a:lvl1pPr>
          </a:lstStyle>
          <a:p>
            <a:pPr>
              <a:defRPr/>
            </a:pPr>
            <a:fld id="{0DB097C1-8496-4B00-BFC3-F9011B747E97}"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p:spPr>
        <p:txBody>
          <a:bodyPr/>
          <a:lstStyle>
            <a:lvl1pPr>
              <a:defRPr/>
            </a:lvl1pPr>
          </a:lstStyle>
          <a:p>
            <a:pPr>
              <a:defRPr/>
            </a:pPr>
            <a:fld id="{8152510E-FB2F-46C5-AE2B-B6E6670B4F62}" type="datetimeFigureOut">
              <a:rPr lang="zh-CN" altLang="en-US"/>
              <a:pPr>
                <a:defRPr/>
              </a:pPr>
              <a:t>2017/9/28</a:t>
            </a:fld>
            <a:endParaRPr lang="zh-CN" altLang="en-US"/>
          </a:p>
        </p:txBody>
      </p:sp>
      <p:sp>
        <p:nvSpPr>
          <p:cNvPr id="3" name="页脚占位符 2"/>
          <p:cNvSpPr>
            <a:spLocks noGrp="1"/>
          </p:cNvSpPr>
          <p:nvPr>
            <p:ph type="ftr" sz="quarter" idx="11"/>
          </p:nvPr>
        </p:nvSpPr>
        <p:spPr>
          <a:xfrm>
            <a:off x="3028950" y="6356350"/>
            <a:ext cx="3086100" cy="365125"/>
          </a:xfr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6457950" y="6356350"/>
            <a:ext cx="2057400" cy="365125"/>
          </a:xfrm>
        </p:spPr>
        <p:txBody>
          <a:bodyPr/>
          <a:lstStyle>
            <a:lvl1pPr>
              <a:defRPr/>
            </a:lvl1pPr>
          </a:lstStyle>
          <a:p>
            <a:pPr>
              <a:defRPr/>
            </a:pPr>
            <a:fld id="{0FF6EA97-B6D7-48F8-B5AD-863BA46E5EB5}"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 descr="C:\Users\Administrator\Desktop\未标题-1-01.jpg"/>
          <p:cNvPicPr>
            <a:picLocks noChangeAspect="1" noChangeArrowheads="1"/>
          </p:cNvPicPr>
          <p:nvPr userDrawn="1"/>
        </p:nvPicPr>
        <p:blipFill>
          <a:blip r:embed="rId2"/>
          <a:srcRect/>
          <a:stretch>
            <a:fillRect/>
          </a:stretch>
        </p:blipFill>
        <p:spPr bwMode="auto">
          <a:xfrm>
            <a:off x="0" y="0"/>
            <a:ext cx="9144000" cy="685958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4837C66-D207-4CAC-B838-A68C98CB62E5}" type="datetimeFigureOut">
              <a:rPr lang="zh-CN" altLang="en-US"/>
              <a:pPr>
                <a:defRPr/>
              </a:pPr>
              <a:t>2017/9/28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018E591-53EC-4EC4-A9FA-634FA0F3730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C64289A-1C58-4BD5-BE32-697C91E18A7A}" type="datetimeFigureOut">
              <a:rPr lang="zh-CN" altLang="en-US"/>
              <a:pPr>
                <a:defRPr/>
              </a:pPr>
              <a:t>2017/9/28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E9D0B59-731D-4CC7-9471-737D4D007E39}"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678A95E-45DE-4CA0-8FCD-1E90988AC4F7}" type="datetimeFigureOut">
              <a:rPr lang="zh-CN" altLang="en-US"/>
              <a:pPr>
                <a:defRPr/>
              </a:pPr>
              <a:t>2017/9/28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B6EB896-2CA0-4528-9323-7C7A6EA3C73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4EC76AE-7866-457D-B10C-427CA7303321}" type="datetimeFigureOut">
              <a:rPr lang="zh-CN" altLang="en-US"/>
              <a:pPr>
                <a:defRPr/>
              </a:pPr>
              <a:t>2017/9/28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0A70483-CB12-4F1A-ACDD-445183A216F8}"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5321DB5-3FDF-47B9-9D59-C41BBC8F2461}" type="datetimeFigureOut">
              <a:rPr lang="zh-CN" altLang="en-US"/>
              <a:pPr>
                <a:defRPr/>
              </a:pPr>
              <a:t>2017/9/28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68F7F33-AB91-40B8-8F65-6CAC27572819}"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99B1FB1-6771-4A17-AFB7-C4292229313C}" type="datetimeFigureOut">
              <a:rPr lang="zh-CN" altLang="en-US"/>
              <a:pPr>
                <a:defRPr/>
              </a:pPr>
              <a:t>2017/9/28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4BDECB4-C4B5-433B-A095-58FC0443EBC0}"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AB246CA-03C7-4C77-9251-EFA988B74AAE}" type="datetimeFigureOut">
              <a:rPr lang="zh-CN" altLang="en-US"/>
              <a:pPr>
                <a:defRPr/>
              </a:pPr>
              <a:t>2017/9/28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82EE97-4E19-4A76-91AC-020D26460C0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B173E5-A8D0-43D9-A332-BC3DF519102D}" type="datetimeFigureOut">
              <a:rPr lang="zh-CN" altLang="en-US"/>
              <a:pPr>
                <a:defRPr/>
              </a:pPr>
              <a:t>2017/9/28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435C8C3-F823-4D14-97AA-ADB4F50B2CA9}"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微软雅黑" pitchFamily="34" charset="-122"/>
                <a:ea typeface="微软雅黑" pitchFamily="34" charset="-122"/>
              </a:defRPr>
            </a:lvl1pPr>
          </a:lstStyle>
          <a:p>
            <a:pPr>
              <a:defRPr/>
            </a:pPr>
            <a:fld id="{6FA5D4BF-45B8-41F9-AD5A-265F05A3D124}" type="datetimeFigureOut">
              <a:rPr lang="zh-CN" altLang="en-US"/>
              <a:pPr>
                <a:defRPr/>
              </a:pPr>
              <a:t>2017/9/28</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微软雅黑" pitchFamily="34" charset="-122"/>
                <a:ea typeface="微软雅黑" pitchFamily="34" charset="-122"/>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微软雅黑" pitchFamily="34" charset="-122"/>
                <a:ea typeface="微软雅黑" pitchFamily="34" charset="-122"/>
              </a:defRPr>
            </a:lvl1pPr>
          </a:lstStyle>
          <a:p>
            <a:pPr>
              <a:defRPr/>
            </a:pPr>
            <a:fld id="{CA32A4A2-9D1C-4283-A182-B38D83DE9248}" type="slidenum">
              <a:rPr lang="zh-CN" altLang="en-US"/>
              <a:pPr>
                <a:defRPr/>
              </a:pPr>
              <a:t>‹#›</a:t>
            </a:fld>
            <a:endParaRPr lang="zh-CN" altLang="en-US"/>
          </a:p>
        </p:txBody>
      </p:sp>
      <p:pic>
        <p:nvPicPr>
          <p:cNvPr id="1031" name="Picture 2" descr="C:\Users\Administrator\Desktop\未标题-1-01.jpg"/>
          <p:cNvPicPr>
            <a:picLocks noChangeAspect="1" noChangeArrowheads="1"/>
          </p:cNvPicPr>
          <p:nvPr/>
        </p:nvPicPr>
        <p:blipFill>
          <a:blip r:embed="rId20"/>
          <a:srcRect/>
          <a:stretch>
            <a:fillRect/>
          </a:stretch>
        </p:blipFill>
        <p:spPr bwMode="auto">
          <a:xfrm>
            <a:off x="0" y="0"/>
            <a:ext cx="9144000" cy="68595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1" r:id="rId12"/>
    <p:sldLayoutId id="2147483682" r:id="rId13"/>
    <p:sldLayoutId id="2147483683" r:id="rId14"/>
    <p:sldLayoutId id="2147483684" r:id="rId15"/>
    <p:sldLayoutId id="2147483685" r:id="rId16"/>
    <p:sldLayoutId id="2147483686" r:id="rId17"/>
    <p:sldLayoutId id="2147483678" r:id="rId18"/>
  </p:sldLayoutIdLst>
  <p:txStyles>
    <p:titleStyle>
      <a:lvl1pPr algn="l" rtl="0" fontAlgn="base">
        <a:lnSpc>
          <a:spcPct val="90000"/>
        </a:lnSpc>
        <a:spcBef>
          <a:spcPct val="0"/>
        </a:spcBef>
        <a:spcAft>
          <a:spcPct val="0"/>
        </a:spcAft>
        <a:defRPr sz="4400" kern="1200">
          <a:solidFill>
            <a:schemeClr val="tx1"/>
          </a:solidFill>
          <a:latin typeface="微软雅黑" pitchFamily="34" charset="-122"/>
          <a:ea typeface="微软雅黑" pitchFamily="34" charset="-122"/>
          <a:cs typeface="+mj-cs"/>
        </a:defRPr>
      </a:lvl1pPr>
      <a:lvl2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2pPr>
      <a:lvl3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3pPr>
      <a:lvl4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4pPr>
      <a:lvl5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5pPr>
      <a:lvl6pPr marL="4572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6pPr>
      <a:lvl7pPr marL="9144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7pPr>
      <a:lvl8pPr marL="13716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8pPr>
      <a:lvl9pPr marL="18288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微软雅黑" pitchFamily="34" charset="-122"/>
          <a:ea typeface="微软雅黑" pitchFamily="34" charset="-122"/>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微软雅黑" pitchFamily="34" charset="-122"/>
          <a:ea typeface="微软雅黑" pitchFamily="34" charset="-122"/>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微软雅黑" pitchFamily="34" charset="-122"/>
          <a:ea typeface="微软雅黑" pitchFamily="34" charset="-122"/>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微软雅黑" pitchFamily="34" charset="-122"/>
          <a:ea typeface="微软雅黑" pitchFamily="34" charset="-122"/>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ctrTitle"/>
          </p:nvPr>
        </p:nvSpPr>
        <p:spPr>
          <a:xfrm>
            <a:off x="539750" y="692150"/>
            <a:ext cx="7632700" cy="2387600"/>
          </a:xfrm>
        </p:spPr>
        <p:txBody>
          <a:bodyPr/>
          <a:lstStyle/>
          <a:p>
            <a:r>
              <a:rPr lang="en-US" altLang="zh-CN" sz="4800" b="1" smtClean="0">
                <a:solidFill>
                  <a:srgbClr val="FF0000"/>
                </a:solidFill>
              </a:rPr>
              <a:t>GOLD2017</a:t>
            </a:r>
            <a:r>
              <a:rPr lang="zh-CN" altLang="en-US" sz="4800" b="1" smtClean="0">
                <a:solidFill>
                  <a:srgbClr val="FF0000"/>
                </a:solidFill>
              </a:rPr>
              <a:t>在社区慢阻肺规范诊治中的应用</a:t>
            </a:r>
          </a:p>
        </p:txBody>
      </p:sp>
      <p:sp>
        <p:nvSpPr>
          <p:cNvPr id="20482" name="副标题 2"/>
          <p:cNvSpPr>
            <a:spLocks noGrp="1"/>
          </p:cNvSpPr>
          <p:nvPr>
            <p:ph type="subTitle" idx="1"/>
          </p:nvPr>
        </p:nvSpPr>
        <p:spPr/>
        <p:txBody>
          <a:bodyPr/>
          <a:lstStyle/>
          <a:p>
            <a:r>
              <a:rPr lang="zh-CN" altLang="en-US" sz="3600" b="1" smtClean="0">
                <a:solidFill>
                  <a:srgbClr val="002060"/>
                </a:solidFill>
              </a:rPr>
              <a:t>南京市第一医院呼吸科</a:t>
            </a:r>
            <a:endParaRPr lang="en-US" altLang="zh-CN" sz="3600" b="1" smtClean="0">
              <a:solidFill>
                <a:srgbClr val="002060"/>
              </a:solidFill>
            </a:endParaRPr>
          </a:p>
          <a:p>
            <a:r>
              <a:rPr lang="zh-CN" altLang="en-US" sz="3600" b="1" smtClean="0">
                <a:solidFill>
                  <a:srgbClr val="002060"/>
                </a:solidFill>
              </a:rPr>
              <a:t>邵宏涛</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4230214" y="1844824"/>
            <a:ext cx="2964274" cy="1200329"/>
          </a:xfrm>
          <a:prstGeom prst="rect">
            <a:avLst/>
          </a:prstGeom>
          <a:noFill/>
        </p:spPr>
        <p:txBody>
          <a:bodyPr wrap="none">
            <a:spAutoFit/>
          </a:bodyPr>
          <a:lstStyle/>
          <a:p>
            <a:pPr algn="ctr" fontAlgn="auto">
              <a:spcBef>
                <a:spcPts val="0"/>
              </a:spcBef>
              <a:spcAft>
                <a:spcPts val="0"/>
              </a:spcAft>
              <a:defRPr/>
            </a:pPr>
            <a:r>
              <a:rPr lang="zh-CN" altLang="en-US" sz="7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医联体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p:cNvSpPr>
            <a:spLocks noGrp="1" noChangeArrowheads="1"/>
          </p:cNvSpPr>
          <p:nvPr>
            <p:ph type="body" idx="4294967295"/>
          </p:nvPr>
        </p:nvSpPr>
        <p:spPr>
          <a:xfrm>
            <a:off x="593725" y="1628775"/>
            <a:ext cx="8166100" cy="4470400"/>
          </a:xfrm>
        </p:spPr>
        <p:txBody>
          <a:bodyPr/>
          <a:lstStyle/>
          <a:p>
            <a:pPr>
              <a:lnSpc>
                <a:spcPct val="150000"/>
              </a:lnSpc>
            </a:pPr>
            <a:r>
              <a:rPr lang="zh-CN" altLang="zh-CN" smtClean="0"/>
              <a:t>我院</a:t>
            </a:r>
            <a:r>
              <a:rPr lang="zh-CN" altLang="en-US" smtClean="0"/>
              <a:t>首次在南京尝试</a:t>
            </a:r>
            <a:r>
              <a:rPr lang="zh-CN" altLang="en-US" b="1" smtClean="0">
                <a:solidFill>
                  <a:srgbClr val="C00000"/>
                </a:solidFill>
              </a:rPr>
              <a:t>社区专科病房</a:t>
            </a:r>
            <a:r>
              <a:rPr lang="zh-CN" altLang="en-US" smtClean="0"/>
              <a:t>模式。</a:t>
            </a:r>
            <a:r>
              <a:rPr lang="zh-CN" altLang="zh-CN" smtClean="0"/>
              <a:t>先后与秦虹社区卫生服务中心、东山社区卫生服务中心签署了医联体</a:t>
            </a:r>
            <a:r>
              <a:rPr lang="zh-CN" altLang="zh-CN" b="1" smtClean="0">
                <a:solidFill>
                  <a:srgbClr val="C00000"/>
                </a:solidFill>
              </a:rPr>
              <a:t>紧密合作协议</a:t>
            </a:r>
            <a:r>
              <a:rPr lang="zh-CN" altLang="zh-CN" smtClean="0"/>
              <a:t>，成立</a:t>
            </a:r>
            <a:r>
              <a:rPr lang="zh-CN" altLang="zh-CN" b="1" smtClean="0">
                <a:solidFill>
                  <a:srgbClr val="FF0000"/>
                </a:solidFill>
              </a:rPr>
              <a:t>南京市第一医院医联体全科医学中心呼吸科社区病房</a:t>
            </a:r>
            <a:r>
              <a:rPr lang="zh-CN" altLang="zh-CN" smtClean="0"/>
              <a:t>，</a:t>
            </a:r>
            <a:r>
              <a:rPr lang="zh-CN" altLang="en-US" smtClean="0"/>
              <a:t>开设</a:t>
            </a:r>
            <a:r>
              <a:rPr lang="zh-CN" altLang="en-US" smtClean="0">
                <a:solidFill>
                  <a:srgbClr val="00B050"/>
                </a:solidFill>
              </a:rPr>
              <a:t>呼吸科床位</a:t>
            </a:r>
            <a:r>
              <a:rPr lang="en-US" altLang="zh-CN" smtClean="0">
                <a:solidFill>
                  <a:srgbClr val="00B050"/>
                </a:solidFill>
              </a:rPr>
              <a:t>45</a:t>
            </a:r>
            <a:r>
              <a:rPr lang="zh-CN" altLang="en-US" smtClean="0">
                <a:solidFill>
                  <a:srgbClr val="00B050"/>
                </a:solidFill>
              </a:rPr>
              <a:t>张</a:t>
            </a:r>
            <a:r>
              <a:rPr lang="zh-CN" altLang="en-US" smtClean="0"/>
              <a:t>，</a:t>
            </a:r>
            <a:r>
              <a:rPr lang="zh-CN" altLang="zh-CN" smtClean="0"/>
              <a:t>开展医联体工作</a:t>
            </a:r>
            <a:r>
              <a:rPr lang="zh-CN" altLang="en-US" smtClean="0"/>
              <a:t>，培养有呼吸专长的全科医生。</a:t>
            </a:r>
            <a:endParaRPr lang="zh-CN" altLang="zh-CN" b="1" smtClean="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8"/>
          <p:cNvSpPr txBox="1">
            <a:spLocks noChangeArrowheads="1"/>
          </p:cNvSpPr>
          <p:nvPr/>
        </p:nvSpPr>
        <p:spPr bwMode="auto">
          <a:xfrm>
            <a:off x="2890838" y="115888"/>
            <a:ext cx="2994025" cy="52387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zh-CN" altLang="en-US" sz="2800" b="1" dirty="0" smtClean="0">
                <a:solidFill>
                  <a:schemeClr val="tx1">
                    <a:lumMod val="85000"/>
                    <a:lumOff val="15000"/>
                  </a:schemeClr>
                </a:solidFill>
                <a:latin typeface="黑体" pitchFamily="49" charset="-122"/>
                <a:ea typeface="黑体" pitchFamily="49" charset="-122"/>
              </a:rPr>
              <a:t>主要内容</a:t>
            </a:r>
          </a:p>
        </p:txBody>
      </p:sp>
      <p:sp>
        <p:nvSpPr>
          <p:cNvPr id="35" name="矩形 34"/>
          <p:cNvSpPr/>
          <p:nvPr/>
        </p:nvSpPr>
        <p:spPr>
          <a:xfrm>
            <a:off x="2072046" y="1676618"/>
            <a:ext cx="5511151"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36" name="矩形 35"/>
          <p:cNvSpPr/>
          <p:nvPr/>
        </p:nvSpPr>
        <p:spPr>
          <a:xfrm>
            <a:off x="1314450" y="1651000"/>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31750" name="TextBox 6"/>
          <p:cNvSpPr txBox="1">
            <a:spLocks noChangeArrowheads="1"/>
          </p:cNvSpPr>
          <p:nvPr/>
        </p:nvSpPr>
        <p:spPr bwMode="auto">
          <a:xfrm>
            <a:off x="1392238" y="1881188"/>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01</a:t>
            </a:r>
            <a:endParaRPr lang="zh-CN" altLang="en-US" sz="2000" b="1">
              <a:solidFill>
                <a:schemeClr val="bg1"/>
              </a:solidFill>
              <a:latin typeface="黑体" pitchFamily="49" charset="-122"/>
              <a:ea typeface="黑体" pitchFamily="49" charset="-122"/>
            </a:endParaRPr>
          </a:p>
        </p:txBody>
      </p:sp>
      <p:sp>
        <p:nvSpPr>
          <p:cNvPr id="38" name="TextBox 7"/>
          <p:cNvSpPr txBox="1">
            <a:spLocks noChangeArrowheads="1"/>
          </p:cNvSpPr>
          <p:nvPr/>
        </p:nvSpPr>
        <p:spPr bwMode="auto">
          <a:xfrm>
            <a:off x="2174875" y="1893888"/>
            <a:ext cx="4471988" cy="70802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auto">
              <a:spcBef>
                <a:spcPts val="0"/>
              </a:spcBef>
              <a:spcAft>
                <a:spcPts val="0"/>
              </a:spcAft>
              <a:defRPr/>
            </a:pPr>
            <a:r>
              <a:rPr lang="zh-CN" altLang="zh-CN" sz="2000" b="1" dirty="0" smtClean="0">
                <a:solidFill>
                  <a:schemeClr val="bg1">
                    <a:lumMod val="85000"/>
                  </a:schemeClr>
                </a:solidFill>
                <a:latin typeface="黑体" pitchFamily="49" charset="-122"/>
                <a:ea typeface="黑体" pitchFamily="49" charset="-122"/>
              </a:rPr>
              <a:t>基层</a:t>
            </a:r>
            <a:r>
              <a:rPr lang="zh-CN" altLang="zh-CN" sz="2000" b="1" dirty="0">
                <a:solidFill>
                  <a:schemeClr val="bg1">
                    <a:lumMod val="85000"/>
                  </a:schemeClr>
                </a:solidFill>
                <a:latin typeface="黑体" pitchFamily="49" charset="-122"/>
                <a:ea typeface="黑体" pitchFamily="49" charset="-122"/>
              </a:rPr>
              <a:t>医院慢阻肺诊疗现状</a:t>
            </a:r>
          </a:p>
          <a:p>
            <a:pPr fontAlgn="auto">
              <a:spcBef>
                <a:spcPts val="0"/>
              </a:spcBef>
              <a:spcAft>
                <a:spcPts val="0"/>
              </a:spcAft>
              <a:defRPr/>
            </a:pPr>
            <a:endParaRPr lang="en-US" altLang="zh-CN" sz="2000" b="1" dirty="0">
              <a:solidFill>
                <a:schemeClr val="bg1">
                  <a:lumMod val="85000"/>
                </a:schemeClr>
              </a:solidFill>
              <a:latin typeface="黑体" pitchFamily="49" charset="-122"/>
              <a:ea typeface="黑体" pitchFamily="49" charset="-122"/>
            </a:endParaRPr>
          </a:p>
        </p:txBody>
      </p:sp>
      <p:sp>
        <p:nvSpPr>
          <p:cNvPr id="39" name="矩形 38"/>
          <p:cNvSpPr/>
          <p:nvPr/>
        </p:nvSpPr>
        <p:spPr>
          <a:xfrm>
            <a:off x="2073750" y="2707260"/>
            <a:ext cx="5509447"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0" name="矩形 39"/>
          <p:cNvSpPr/>
          <p:nvPr/>
        </p:nvSpPr>
        <p:spPr>
          <a:xfrm>
            <a:off x="1316038" y="2682875"/>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31756" name="TextBox 10"/>
          <p:cNvSpPr txBox="1">
            <a:spLocks noChangeArrowheads="1"/>
          </p:cNvSpPr>
          <p:nvPr/>
        </p:nvSpPr>
        <p:spPr bwMode="auto">
          <a:xfrm>
            <a:off x="1395413" y="2911475"/>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02</a:t>
            </a:r>
            <a:endParaRPr lang="zh-CN" altLang="en-US" sz="2000" b="1">
              <a:solidFill>
                <a:schemeClr val="bg1"/>
              </a:solidFill>
              <a:latin typeface="黑体" pitchFamily="49" charset="-122"/>
              <a:ea typeface="黑体" pitchFamily="49" charset="-122"/>
            </a:endParaRPr>
          </a:p>
        </p:txBody>
      </p:sp>
      <p:sp>
        <p:nvSpPr>
          <p:cNvPr id="31757" name="TextBox 41"/>
          <p:cNvSpPr txBox="1">
            <a:spLocks noChangeArrowheads="1"/>
          </p:cNvSpPr>
          <p:nvPr/>
        </p:nvSpPr>
        <p:spPr bwMode="auto">
          <a:xfrm>
            <a:off x="2163763" y="2884488"/>
            <a:ext cx="4903787" cy="40005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推进基层医院慢阻肺规范化诊疗</a:t>
            </a:r>
            <a:endParaRPr lang="en-US" altLang="zh-CN" sz="2000" b="1">
              <a:latin typeface="黑体" pitchFamily="49" charset="-122"/>
              <a:ea typeface="黑体" pitchFamily="49" charset="-122"/>
            </a:endParaRPr>
          </a:p>
        </p:txBody>
      </p:sp>
      <p:sp>
        <p:nvSpPr>
          <p:cNvPr id="43" name="矩形 42"/>
          <p:cNvSpPr/>
          <p:nvPr/>
        </p:nvSpPr>
        <p:spPr>
          <a:xfrm>
            <a:off x="2065218" y="3774996"/>
            <a:ext cx="5517979"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4" name="矩形 43"/>
          <p:cNvSpPr/>
          <p:nvPr/>
        </p:nvSpPr>
        <p:spPr>
          <a:xfrm>
            <a:off x="1306513" y="37496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31762" name="TextBox 14"/>
          <p:cNvSpPr txBox="1">
            <a:spLocks noChangeArrowheads="1"/>
          </p:cNvSpPr>
          <p:nvPr/>
        </p:nvSpPr>
        <p:spPr bwMode="auto">
          <a:xfrm>
            <a:off x="1385888" y="39798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03</a:t>
            </a:r>
            <a:endParaRPr lang="zh-CN" altLang="en-US" sz="2000" b="1">
              <a:solidFill>
                <a:schemeClr val="bg1"/>
              </a:solidFill>
              <a:latin typeface="黑体" pitchFamily="49" charset="-122"/>
              <a:ea typeface="黑体" pitchFamily="49" charset="-122"/>
            </a:endParaRPr>
          </a:p>
        </p:txBody>
      </p:sp>
      <p:sp>
        <p:nvSpPr>
          <p:cNvPr id="46" name="TextBox 45"/>
          <p:cNvSpPr txBox="1"/>
          <p:nvPr/>
        </p:nvSpPr>
        <p:spPr>
          <a:xfrm>
            <a:off x="2139950" y="3990975"/>
            <a:ext cx="5427663" cy="401638"/>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典型病历</a:t>
            </a:r>
            <a:endParaRPr lang="en-US" altLang="zh-CN" sz="2000" b="1" dirty="0">
              <a:solidFill>
                <a:schemeClr val="bg1">
                  <a:lumMod val="85000"/>
                </a:schemeClr>
              </a:solidFill>
              <a:latin typeface="黑体" pitchFamily="49" charset="-122"/>
              <a:ea typeface="黑体" pitchFamily="49" charset="-122"/>
            </a:endParaRPr>
          </a:p>
        </p:txBody>
      </p:sp>
      <p:sp>
        <p:nvSpPr>
          <p:cNvPr id="15" name="矩形 14"/>
          <p:cNvSpPr/>
          <p:nvPr/>
        </p:nvSpPr>
        <p:spPr>
          <a:xfrm>
            <a:off x="2074011" y="4841790"/>
            <a:ext cx="5509186"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16" name="矩形 15"/>
          <p:cNvSpPr/>
          <p:nvPr/>
        </p:nvSpPr>
        <p:spPr>
          <a:xfrm>
            <a:off x="1316038" y="48164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31768" name="TextBox 14"/>
          <p:cNvSpPr txBox="1">
            <a:spLocks noChangeArrowheads="1"/>
          </p:cNvSpPr>
          <p:nvPr/>
        </p:nvSpPr>
        <p:spPr bwMode="auto">
          <a:xfrm>
            <a:off x="1395413" y="50466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04</a:t>
            </a:r>
            <a:endParaRPr lang="zh-CN" altLang="en-US" sz="2000" b="1">
              <a:solidFill>
                <a:schemeClr val="bg1"/>
              </a:solidFill>
              <a:latin typeface="黑体" pitchFamily="49" charset="-122"/>
              <a:ea typeface="黑体" pitchFamily="49" charset="-122"/>
            </a:endParaRPr>
          </a:p>
        </p:txBody>
      </p:sp>
      <p:sp>
        <p:nvSpPr>
          <p:cNvPr id="18" name="TextBox 17"/>
          <p:cNvSpPr txBox="1"/>
          <p:nvPr/>
        </p:nvSpPr>
        <p:spPr>
          <a:xfrm>
            <a:off x="2176463" y="5084763"/>
            <a:ext cx="5407025"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社区优势</a:t>
            </a:r>
            <a:endParaRPr lang="en-US" altLang="zh-CN" sz="2000" b="1" dirty="0">
              <a:solidFill>
                <a:schemeClr val="bg1">
                  <a:lumMod val="85000"/>
                </a:schemeClr>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498475" y="-315913"/>
            <a:ext cx="7886700" cy="1325563"/>
          </a:xfrm>
        </p:spPr>
        <p:txBody>
          <a:bodyPr/>
          <a:lstStyle/>
          <a:p>
            <a:r>
              <a:rPr lang="en-US" altLang="zh-CN" sz="3200" smtClean="0"/>
              <a:t>GOLD2017</a:t>
            </a:r>
            <a:r>
              <a:rPr lang="zh-CN" altLang="en-US" sz="3200" smtClean="0"/>
              <a:t>重大更新</a:t>
            </a:r>
            <a:r>
              <a:rPr lang="en-US" altLang="zh-CN" sz="3200" smtClean="0"/>
              <a:t>——</a:t>
            </a:r>
            <a:r>
              <a:rPr lang="zh-CN" altLang="en-US" sz="3200" smtClean="0"/>
              <a:t>慢阻肺综合评估</a:t>
            </a:r>
          </a:p>
        </p:txBody>
      </p:sp>
      <p:grpSp>
        <p:nvGrpSpPr>
          <p:cNvPr id="32770" name="组合 2"/>
          <p:cNvGrpSpPr>
            <a:grpSpLocks/>
          </p:cNvGrpSpPr>
          <p:nvPr/>
        </p:nvGrpSpPr>
        <p:grpSpPr bwMode="auto">
          <a:xfrm>
            <a:off x="1187450" y="1268413"/>
            <a:ext cx="6769100" cy="3589337"/>
            <a:chOff x="857224" y="1214422"/>
            <a:chExt cx="7427934" cy="3937928"/>
          </a:xfrm>
        </p:grpSpPr>
        <p:pic>
          <p:nvPicPr>
            <p:cNvPr id="32776" name="Picture 2"/>
            <p:cNvPicPr>
              <a:picLocks noChangeAspect="1" noChangeArrowheads="1"/>
            </p:cNvPicPr>
            <p:nvPr/>
          </p:nvPicPr>
          <p:blipFill>
            <a:blip r:embed="rId2"/>
            <a:srcRect/>
            <a:stretch>
              <a:fillRect/>
            </a:stretch>
          </p:blipFill>
          <p:spPr bwMode="auto">
            <a:xfrm>
              <a:off x="857224" y="1214422"/>
              <a:ext cx="7427934" cy="3937928"/>
            </a:xfrm>
            <a:prstGeom prst="rect">
              <a:avLst/>
            </a:prstGeom>
            <a:noFill/>
            <a:ln w="9525">
              <a:noFill/>
              <a:miter lim="800000"/>
              <a:headEnd/>
              <a:tailEnd/>
            </a:ln>
          </p:spPr>
        </p:pic>
        <p:sp>
          <p:nvSpPr>
            <p:cNvPr id="5" name="矩形 4"/>
            <p:cNvSpPr/>
            <p:nvPr/>
          </p:nvSpPr>
          <p:spPr>
            <a:xfrm>
              <a:off x="1071492" y="1428648"/>
              <a:ext cx="1285604" cy="64267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rPr>
                <a:t>肺功能检查确诊慢阻肺</a:t>
              </a:r>
              <a:endParaRPr lang="zh-CN" altLang="en-US" sz="1400" dirty="0">
                <a:solidFill>
                  <a:schemeClr val="tx1"/>
                </a:solidFill>
              </a:endParaRPr>
            </a:p>
          </p:txBody>
        </p:sp>
        <p:sp>
          <p:nvSpPr>
            <p:cNvPr id="6" name="矩形 5"/>
            <p:cNvSpPr/>
            <p:nvPr/>
          </p:nvSpPr>
          <p:spPr>
            <a:xfrm>
              <a:off x="3142742" y="1428648"/>
              <a:ext cx="1285604" cy="64267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rPr>
                <a:t>评估气流</a:t>
              </a:r>
              <a:endParaRPr lang="en-US" altLang="zh-CN" sz="1400" dirty="0">
                <a:solidFill>
                  <a:schemeClr val="tx1"/>
                </a:solidFill>
              </a:endParaRPr>
            </a:p>
            <a:p>
              <a:pPr algn="ctr" fontAlgn="auto">
                <a:spcBef>
                  <a:spcPts val="0"/>
                </a:spcBef>
                <a:spcAft>
                  <a:spcPts val="0"/>
                </a:spcAft>
                <a:defRPr/>
              </a:pPr>
              <a:r>
                <a:rPr lang="zh-CN" altLang="en-US" sz="1400" dirty="0">
                  <a:solidFill>
                    <a:schemeClr val="tx1"/>
                  </a:solidFill>
                </a:rPr>
                <a:t>受限程度</a:t>
              </a:r>
              <a:endParaRPr lang="zh-CN" altLang="en-US" sz="1400" dirty="0">
                <a:solidFill>
                  <a:schemeClr val="tx1"/>
                </a:solidFill>
              </a:endParaRPr>
            </a:p>
          </p:txBody>
        </p:sp>
        <p:sp>
          <p:nvSpPr>
            <p:cNvPr id="7" name="矩形 6"/>
            <p:cNvSpPr/>
            <p:nvPr/>
          </p:nvSpPr>
          <p:spPr>
            <a:xfrm>
              <a:off x="6619796" y="1409490"/>
              <a:ext cx="1285604" cy="642678"/>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rPr>
                <a:t>评估症状</a:t>
              </a:r>
              <a:r>
                <a:rPr lang="en-US" altLang="zh-CN" sz="1400" dirty="0">
                  <a:solidFill>
                    <a:schemeClr val="tx1"/>
                  </a:solidFill>
                </a:rPr>
                <a:t>/</a:t>
              </a:r>
              <a:r>
                <a:rPr lang="zh-CN" altLang="en-US" sz="1400" dirty="0">
                  <a:solidFill>
                    <a:schemeClr val="tx1"/>
                  </a:solidFill>
                </a:rPr>
                <a:t>急性加重风险</a:t>
              </a:r>
              <a:endParaRPr lang="zh-CN" altLang="en-US" sz="1400" dirty="0">
                <a:solidFill>
                  <a:schemeClr val="tx1"/>
                </a:solidFill>
              </a:endParaRPr>
            </a:p>
          </p:txBody>
        </p:sp>
        <p:sp>
          <p:nvSpPr>
            <p:cNvPr id="8" name="矩形 7"/>
            <p:cNvSpPr/>
            <p:nvPr/>
          </p:nvSpPr>
          <p:spPr>
            <a:xfrm>
              <a:off x="1000069" y="2821988"/>
              <a:ext cx="1499872" cy="49986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rPr>
                <a:t>吸入支扩剂后</a:t>
              </a:r>
              <a:endParaRPr lang="en-US" altLang="zh-CN" sz="1400" dirty="0">
                <a:solidFill>
                  <a:schemeClr val="tx1"/>
                </a:solidFill>
              </a:endParaRPr>
            </a:p>
            <a:p>
              <a:pPr algn="ctr" fontAlgn="auto">
                <a:spcBef>
                  <a:spcPts val="0"/>
                </a:spcBef>
                <a:spcAft>
                  <a:spcPts val="0"/>
                </a:spcAft>
                <a:defRPr/>
              </a:pPr>
              <a:r>
                <a:rPr lang="en-US" altLang="zh-CN" sz="1400" dirty="0">
                  <a:solidFill>
                    <a:schemeClr val="tx1"/>
                  </a:solidFill>
                </a:rPr>
                <a:t>FEV</a:t>
              </a:r>
              <a:r>
                <a:rPr lang="en-US" altLang="zh-CN" sz="1400" baseline="-25000" dirty="0">
                  <a:solidFill>
                    <a:schemeClr val="tx1"/>
                  </a:solidFill>
                </a:rPr>
                <a:t>1</a:t>
              </a:r>
              <a:r>
                <a:rPr lang="en-US" altLang="zh-CN" sz="1400" dirty="0">
                  <a:solidFill>
                    <a:schemeClr val="tx1"/>
                  </a:solidFill>
                </a:rPr>
                <a:t>/FVC&lt;0.7</a:t>
              </a:r>
              <a:endParaRPr lang="zh-CN" altLang="en-US" sz="1400" dirty="0">
                <a:solidFill>
                  <a:schemeClr val="tx1"/>
                </a:solidFill>
              </a:endParaRPr>
            </a:p>
          </p:txBody>
        </p:sp>
        <p:sp>
          <p:nvSpPr>
            <p:cNvPr id="9" name="矩形 8"/>
            <p:cNvSpPr/>
            <p:nvPr/>
          </p:nvSpPr>
          <p:spPr>
            <a:xfrm>
              <a:off x="2999897" y="2487586"/>
              <a:ext cx="1620070" cy="358785"/>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400" b="1" dirty="0"/>
                <a:t>FEV1%</a:t>
              </a:r>
              <a:r>
                <a:rPr lang="zh-CN" altLang="en-US" sz="1400" b="1" dirty="0"/>
                <a:t>预测值</a:t>
              </a:r>
              <a:endParaRPr lang="zh-CN" altLang="en-US" sz="1400" b="1" dirty="0"/>
            </a:p>
          </p:txBody>
        </p:sp>
        <p:sp>
          <p:nvSpPr>
            <p:cNvPr id="10" name="矩形 9"/>
            <p:cNvSpPr/>
            <p:nvPr/>
          </p:nvSpPr>
          <p:spPr>
            <a:xfrm>
              <a:off x="4930045" y="2142735"/>
              <a:ext cx="1285604" cy="2856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200" dirty="0">
                  <a:solidFill>
                    <a:schemeClr val="tx1"/>
                  </a:solidFill>
                </a:rPr>
                <a:t>急性加重史</a:t>
              </a:r>
              <a:endParaRPr lang="zh-CN" altLang="en-US" sz="1200" dirty="0">
                <a:solidFill>
                  <a:schemeClr val="tx1"/>
                </a:solidFill>
              </a:endParaRPr>
            </a:p>
          </p:txBody>
        </p:sp>
        <p:sp>
          <p:nvSpPr>
            <p:cNvPr id="11" name="矩形 10"/>
            <p:cNvSpPr/>
            <p:nvPr/>
          </p:nvSpPr>
          <p:spPr>
            <a:xfrm>
              <a:off x="6584955" y="4750023"/>
              <a:ext cx="1285604" cy="2856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200" dirty="0">
                  <a:solidFill>
                    <a:schemeClr val="tx1"/>
                  </a:solidFill>
                </a:rPr>
                <a:t>症状</a:t>
              </a:r>
              <a:endParaRPr lang="zh-CN" altLang="en-US" sz="1200" dirty="0">
                <a:solidFill>
                  <a:schemeClr val="tx1"/>
                </a:solidFill>
              </a:endParaRPr>
            </a:p>
          </p:txBody>
        </p:sp>
        <p:sp>
          <p:nvSpPr>
            <p:cNvPr id="12" name="矩形 11"/>
            <p:cNvSpPr/>
            <p:nvPr/>
          </p:nvSpPr>
          <p:spPr>
            <a:xfrm>
              <a:off x="5154765" y="2536353"/>
              <a:ext cx="756033" cy="792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200" dirty="0">
                  <a:solidFill>
                    <a:schemeClr val="tx1"/>
                  </a:solidFill>
                </a:rPr>
                <a:t>≥</a:t>
              </a:r>
              <a:r>
                <a:rPr lang="en-US" altLang="zh-CN" sz="1200" dirty="0">
                  <a:solidFill>
                    <a:schemeClr val="tx1"/>
                  </a:solidFill>
                </a:rPr>
                <a:t>2</a:t>
              </a:r>
              <a:r>
                <a:rPr lang="zh-CN" altLang="en-US" sz="1200" dirty="0">
                  <a:solidFill>
                    <a:schemeClr val="tx1"/>
                  </a:solidFill>
                </a:rPr>
                <a:t>或≥</a:t>
              </a:r>
              <a:r>
                <a:rPr lang="en-US" altLang="zh-CN" sz="1200" dirty="0">
                  <a:solidFill>
                    <a:schemeClr val="tx1"/>
                  </a:solidFill>
                </a:rPr>
                <a:t>1</a:t>
              </a:r>
              <a:r>
                <a:rPr lang="zh-CN" altLang="en-US" sz="1200" dirty="0">
                  <a:solidFill>
                    <a:schemeClr val="tx1"/>
                  </a:solidFill>
                </a:rPr>
                <a:t>次导致住院</a:t>
              </a:r>
              <a:endParaRPr lang="zh-CN" altLang="en-US" sz="1200" dirty="0">
                <a:solidFill>
                  <a:schemeClr val="tx1"/>
                </a:solidFill>
              </a:endParaRPr>
            </a:p>
          </p:txBody>
        </p:sp>
        <p:sp>
          <p:nvSpPr>
            <p:cNvPr id="13" name="矩形 12"/>
            <p:cNvSpPr/>
            <p:nvPr/>
          </p:nvSpPr>
          <p:spPr>
            <a:xfrm>
              <a:off x="5166959" y="3351457"/>
              <a:ext cx="756033" cy="792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200" dirty="0">
                  <a:solidFill>
                    <a:schemeClr val="tx1"/>
                  </a:solidFill>
                </a:rPr>
                <a:t>0</a:t>
              </a:r>
              <a:r>
                <a:rPr lang="zh-CN" altLang="en-US" sz="1200" dirty="0">
                  <a:solidFill>
                    <a:schemeClr val="tx1"/>
                  </a:solidFill>
                </a:rPr>
                <a:t>或</a:t>
              </a:r>
              <a:r>
                <a:rPr lang="en-US" altLang="zh-CN" sz="1200" dirty="0">
                  <a:solidFill>
                    <a:schemeClr val="tx1"/>
                  </a:solidFill>
                </a:rPr>
                <a:t>1</a:t>
              </a:r>
              <a:r>
                <a:rPr lang="zh-CN" altLang="en-US" sz="1200" dirty="0">
                  <a:solidFill>
                    <a:schemeClr val="tx1"/>
                  </a:solidFill>
                </a:rPr>
                <a:t>（未导致住院）</a:t>
              </a:r>
              <a:endParaRPr lang="zh-CN" altLang="en-US" sz="1200" dirty="0">
                <a:solidFill>
                  <a:schemeClr val="tx1"/>
                </a:solidFill>
              </a:endParaRPr>
            </a:p>
          </p:txBody>
        </p:sp>
      </p:grpSp>
      <p:sp>
        <p:nvSpPr>
          <p:cNvPr id="14" name="矩形 18"/>
          <p:cNvSpPr/>
          <p:nvPr/>
        </p:nvSpPr>
        <p:spPr>
          <a:xfrm>
            <a:off x="354013" y="5081588"/>
            <a:ext cx="8435975" cy="1200150"/>
          </a:xfrm>
          <a:prstGeom prst="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a:spAutoFit/>
          </a:bodyPr>
          <a:lstStyle/>
          <a:p>
            <a:pPr marL="342900" indent="-342900" fontAlgn="auto">
              <a:lnSpc>
                <a:spcPct val="150000"/>
              </a:lnSpc>
              <a:spcBef>
                <a:spcPts val="0"/>
              </a:spcBef>
              <a:spcAft>
                <a:spcPts val="0"/>
              </a:spcAft>
              <a:buFont typeface="Arial" panose="020B0604020202020204" pitchFamily="34" charset="0"/>
              <a:buChar char="•"/>
              <a:defRPr/>
            </a:pPr>
            <a:r>
              <a:rPr lang="zh-CN" altLang="en-US" sz="1600" dirty="0"/>
              <a:t>慢阻肺</a:t>
            </a:r>
            <a:r>
              <a:rPr lang="en-US" sz="1600" b="1" dirty="0" err="1"/>
              <a:t>ABCD</a:t>
            </a:r>
            <a:r>
              <a:rPr lang="zh-CN" altLang="en-US" sz="1600" b="1" dirty="0"/>
              <a:t>评估工具的更新</a:t>
            </a:r>
            <a:r>
              <a:rPr lang="zh-CN" altLang="en-US" sz="1600" dirty="0"/>
              <a:t>是</a:t>
            </a:r>
            <a:r>
              <a:rPr lang="en-US" sz="1600" dirty="0"/>
              <a:t>GOLD2017</a:t>
            </a:r>
            <a:r>
              <a:rPr lang="zh-CN" altLang="en-US" sz="1600" dirty="0"/>
              <a:t>报告更新要点之一，修订后的评估工具将症状和急性加重单独作为</a:t>
            </a:r>
            <a:r>
              <a:rPr lang="en-US" sz="1600" dirty="0" err="1"/>
              <a:t>ABCD</a:t>
            </a:r>
            <a:r>
              <a:rPr lang="zh-CN" altLang="en-US" sz="1600" dirty="0"/>
              <a:t>分组依据，而</a:t>
            </a:r>
            <a:r>
              <a:rPr lang="zh-CN" altLang="en-US" sz="1600" b="1" dirty="0"/>
              <a:t>将肺功能从评估工具中独立出来</a:t>
            </a:r>
            <a:r>
              <a:rPr lang="zh-CN" altLang="en-US" sz="1600" dirty="0"/>
              <a:t>。</a:t>
            </a:r>
            <a:endParaRPr lang="en-US" altLang="zh-CN" sz="1600" dirty="0"/>
          </a:p>
          <a:p>
            <a:pPr marL="342900" indent="-342900" fontAlgn="auto">
              <a:lnSpc>
                <a:spcPct val="150000"/>
              </a:lnSpc>
              <a:spcBef>
                <a:spcPts val="0"/>
              </a:spcBef>
              <a:spcAft>
                <a:spcPts val="0"/>
              </a:spcAft>
              <a:buFont typeface="Arial" panose="020B0604020202020204" pitchFamily="34" charset="0"/>
              <a:buChar char="•"/>
              <a:defRPr/>
            </a:pPr>
            <a:r>
              <a:rPr lang="zh-CN" altLang="en-US" sz="1600" dirty="0"/>
              <a:t>更新后的</a:t>
            </a:r>
            <a:r>
              <a:rPr lang="en-US" altLang="zh-CN" sz="1600" dirty="0"/>
              <a:t>GOLD2017</a:t>
            </a:r>
            <a:r>
              <a:rPr lang="zh-CN" altLang="en-US" sz="1600" dirty="0"/>
              <a:t>，</a:t>
            </a:r>
            <a:r>
              <a:rPr lang="zh-CN" altLang="en-US" sz="1600" b="1" dirty="0"/>
              <a:t>更加强调症状和急性加重在频率在治疗决策中的作用</a:t>
            </a:r>
            <a:r>
              <a:rPr lang="zh-CN" altLang="en-US" sz="1600" dirty="0"/>
              <a:t>。</a:t>
            </a:r>
            <a:endParaRPr lang="en-US" altLang="zh-CN" sz="1600" dirty="0"/>
          </a:p>
        </p:txBody>
      </p:sp>
      <p:sp>
        <p:nvSpPr>
          <p:cNvPr id="32772" name="文本框 5"/>
          <p:cNvSpPr txBox="1">
            <a:spLocks noChangeArrowheads="1"/>
          </p:cNvSpPr>
          <p:nvPr/>
        </p:nvSpPr>
        <p:spPr bwMode="auto">
          <a:xfrm>
            <a:off x="0" y="6308725"/>
            <a:ext cx="6248400" cy="277813"/>
          </a:xfrm>
          <a:prstGeom prst="rect">
            <a:avLst/>
          </a:prstGeom>
          <a:noFill/>
          <a:ln w="9525">
            <a:noFill/>
            <a:miter lim="800000"/>
            <a:headEnd/>
            <a:tailEnd/>
          </a:ln>
        </p:spPr>
        <p:txBody>
          <a:bodyPr>
            <a:spAutoFit/>
          </a:bodyPr>
          <a:lstStyle/>
          <a:p>
            <a:r>
              <a:rPr lang="en-US" altLang="zh-CN" sz="1200">
                <a:ea typeface="微软雅黑" pitchFamily="34" charset="-122"/>
                <a:cs typeface="Arial" charset="0"/>
              </a:rPr>
              <a:t>Global  Strategy for the Diagnosis, Management, and Prevention of COPD (2017 Report)</a:t>
            </a:r>
          </a:p>
        </p:txBody>
      </p:sp>
      <p:sp>
        <p:nvSpPr>
          <p:cNvPr id="16" name="上箭头 15"/>
          <p:cNvSpPr/>
          <p:nvPr/>
        </p:nvSpPr>
        <p:spPr>
          <a:xfrm flipH="1">
            <a:off x="6875463" y="3937000"/>
            <a:ext cx="288925" cy="428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16"/>
          <p:cNvSpPr txBox="1">
            <a:spLocks noChangeArrowheads="1"/>
          </p:cNvSpPr>
          <p:nvPr/>
        </p:nvSpPr>
        <p:spPr bwMode="auto">
          <a:xfrm>
            <a:off x="6669088" y="4357688"/>
            <a:ext cx="990600" cy="369887"/>
          </a:xfrm>
          <a:prstGeom prst="rect">
            <a:avLst/>
          </a:prstGeom>
          <a:noFill/>
          <a:ln w="9525">
            <a:noFill/>
            <a:miter lim="800000"/>
            <a:headEnd/>
            <a:tailEnd/>
          </a:ln>
        </p:spPr>
        <p:txBody>
          <a:bodyPr>
            <a:spAutoFit/>
          </a:bodyPr>
          <a:lstStyle/>
          <a:p>
            <a:r>
              <a:rPr lang="en-US" altLang="zh-CN" b="1">
                <a:solidFill>
                  <a:srgbClr val="0070C0"/>
                </a:solidFill>
                <a:ea typeface="微软雅黑" pitchFamily="34" charset="-122"/>
              </a:rPr>
              <a:t>10</a:t>
            </a:r>
            <a:r>
              <a:rPr lang="zh-CN" altLang="en-US" b="1">
                <a:solidFill>
                  <a:srgbClr val="0070C0"/>
                </a:solidFill>
                <a:ea typeface="微软雅黑" pitchFamily="34" charset="-122"/>
              </a:rPr>
              <a:t>分</a:t>
            </a:r>
          </a:p>
        </p:txBody>
      </p:sp>
      <p:sp>
        <p:nvSpPr>
          <p:cNvPr id="18" name="右箭头 17"/>
          <p:cNvSpPr/>
          <p:nvPr/>
        </p:nvSpPr>
        <p:spPr>
          <a:xfrm>
            <a:off x="5803900" y="3062288"/>
            <a:ext cx="444500" cy="366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圆角矩形 3"/>
          <p:cNvSpPr>
            <a:spLocks noChangeArrowheads="1"/>
          </p:cNvSpPr>
          <p:nvPr/>
        </p:nvSpPr>
        <p:spPr bwMode="auto">
          <a:xfrm>
            <a:off x="904875" y="1125538"/>
            <a:ext cx="6980238" cy="914400"/>
          </a:xfrm>
          <a:prstGeom prst="roundRect">
            <a:avLst>
              <a:gd name="adj" fmla="val 16667"/>
            </a:avLst>
          </a:prstGeom>
          <a:gradFill rotWithShape="1">
            <a:gsLst>
              <a:gs pos="0">
                <a:srgbClr val="92CF92"/>
              </a:gs>
              <a:gs pos="50000">
                <a:srgbClr val="BEE0BE"/>
              </a:gs>
              <a:gs pos="100000">
                <a:srgbClr val="E0EFE0"/>
              </a:gs>
            </a:gsLst>
            <a:lin ang="18900000" scaled="1"/>
          </a:gradFill>
          <a:ln w="9525">
            <a:noFill/>
            <a:round/>
            <a:headEnd/>
            <a:tailEnd/>
          </a:ln>
        </p:spPr>
        <p:txBody>
          <a:bodyPr/>
          <a:lstStyle/>
          <a:p>
            <a:pPr algn="ctr">
              <a:lnSpc>
                <a:spcPct val="120000"/>
              </a:lnSpc>
            </a:pPr>
            <a:endParaRPr lang="zh-CN" altLang="en-US" sz="2000">
              <a:latin typeface="黑体" pitchFamily="49" charset="-122"/>
              <a:ea typeface="黑体" pitchFamily="49" charset="-122"/>
            </a:endParaRPr>
          </a:p>
        </p:txBody>
      </p:sp>
      <p:grpSp>
        <p:nvGrpSpPr>
          <p:cNvPr id="33794" name="Group 2"/>
          <p:cNvGrpSpPr>
            <a:grpSpLocks/>
          </p:cNvGrpSpPr>
          <p:nvPr/>
        </p:nvGrpSpPr>
        <p:grpSpPr bwMode="auto">
          <a:xfrm>
            <a:off x="125413" y="2305050"/>
            <a:ext cx="8893175" cy="4052888"/>
            <a:chOff x="79" y="1125"/>
            <a:chExt cx="5602" cy="2553"/>
          </a:xfrm>
        </p:grpSpPr>
        <p:pic>
          <p:nvPicPr>
            <p:cNvPr id="33798" name="Picture 3" descr="COPD条件a"/>
            <p:cNvPicPr>
              <a:picLocks noChangeAspect="1" noChangeArrowheads="1"/>
            </p:cNvPicPr>
            <p:nvPr/>
          </p:nvPicPr>
          <p:blipFill>
            <a:blip r:embed="rId3"/>
            <a:srcRect/>
            <a:stretch>
              <a:fillRect/>
            </a:stretch>
          </p:blipFill>
          <p:spPr bwMode="auto">
            <a:xfrm>
              <a:off x="79" y="1864"/>
              <a:ext cx="1814" cy="1814"/>
            </a:xfrm>
            <a:prstGeom prst="rect">
              <a:avLst/>
            </a:prstGeom>
            <a:noFill/>
            <a:ln w="9525">
              <a:noFill/>
              <a:miter lim="800000"/>
              <a:headEnd/>
              <a:tailEnd/>
            </a:ln>
          </p:spPr>
        </p:pic>
        <p:pic>
          <p:nvPicPr>
            <p:cNvPr id="33799" name="Picture 4" descr="COPD条件b"/>
            <p:cNvPicPr>
              <a:picLocks noChangeAspect="1" noChangeArrowheads="1"/>
            </p:cNvPicPr>
            <p:nvPr/>
          </p:nvPicPr>
          <p:blipFill>
            <a:blip r:embed="rId4"/>
            <a:srcRect/>
            <a:stretch>
              <a:fillRect/>
            </a:stretch>
          </p:blipFill>
          <p:spPr bwMode="auto">
            <a:xfrm>
              <a:off x="1973" y="1864"/>
              <a:ext cx="1814" cy="1814"/>
            </a:xfrm>
            <a:prstGeom prst="rect">
              <a:avLst/>
            </a:prstGeom>
            <a:noFill/>
            <a:ln w="9525">
              <a:noFill/>
              <a:miter lim="800000"/>
              <a:headEnd/>
              <a:tailEnd/>
            </a:ln>
          </p:spPr>
        </p:pic>
        <p:pic>
          <p:nvPicPr>
            <p:cNvPr id="33800" name="Picture 5" descr="COPD条件c"/>
            <p:cNvPicPr>
              <a:picLocks noChangeAspect="1" noChangeArrowheads="1"/>
            </p:cNvPicPr>
            <p:nvPr/>
          </p:nvPicPr>
          <p:blipFill>
            <a:blip r:embed="rId5"/>
            <a:srcRect/>
            <a:stretch>
              <a:fillRect/>
            </a:stretch>
          </p:blipFill>
          <p:spPr bwMode="auto">
            <a:xfrm>
              <a:off x="3867" y="1864"/>
              <a:ext cx="1814" cy="1814"/>
            </a:xfrm>
            <a:prstGeom prst="rect">
              <a:avLst/>
            </a:prstGeom>
            <a:noFill/>
            <a:ln w="9525">
              <a:noFill/>
              <a:miter lim="800000"/>
              <a:headEnd/>
              <a:tailEnd/>
            </a:ln>
          </p:spPr>
        </p:pic>
        <p:grpSp>
          <p:nvGrpSpPr>
            <p:cNvPr id="33801" name="Group 6"/>
            <p:cNvGrpSpPr>
              <a:grpSpLocks/>
            </p:cNvGrpSpPr>
            <p:nvPr/>
          </p:nvGrpSpPr>
          <p:grpSpPr bwMode="auto">
            <a:xfrm>
              <a:off x="4044" y="1125"/>
              <a:ext cx="1460" cy="739"/>
              <a:chOff x="4044" y="1125"/>
              <a:chExt cx="1460" cy="739"/>
            </a:xfrm>
          </p:grpSpPr>
          <p:sp>
            <p:nvSpPr>
              <p:cNvPr id="301063" name="Freeform 7"/>
              <p:cNvSpPr>
                <a:spLocks/>
              </p:cNvSpPr>
              <p:nvPr/>
            </p:nvSpPr>
            <p:spPr bwMode="auto">
              <a:xfrm>
                <a:off x="4044" y="1125"/>
                <a:ext cx="1460" cy="739"/>
              </a:xfrm>
              <a:custGeom>
                <a:avLst/>
                <a:gdLst>
                  <a:gd name="T0" fmla="*/ 8037 w 1208"/>
                  <a:gd name="T1" fmla="*/ 3282 h 612"/>
                  <a:gd name="T2" fmla="*/ 4257 w 1208"/>
                  <a:gd name="T3" fmla="*/ 3282 h 612"/>
                  <a:gd name="T4" fmla="*/ 3990 w 1208"/>
                  <a:gd name="T5" fmla="*/ 4031 h 612"/>
                  <a:gd name="T6" fmla="*/ 3724 w 1208"/>
                  <a:gd name="T7" fmla="*/ 3282 h 612"/>
                  <a:gd name="T8" fmla="*/ 0 w 1208"/>
                  <a:gd name="T9" fmla="*/ 3282 h 612"/>
                  <a:gd name="T10" fmla="*/ 0 w 1208"/>
                  <a:gd name="T11" fmla="*/ 0 h 612"/>
                  <a:gd name="T12" fmla="*/ 8037 w 1208"/>
                  <a:gd name="T13" fmla="*/ 0 h 612"/>
                  <a:gd name="T14" fmla="*/ 8037 w 1208"/>
                  <a:gd name="T15" fmla="*/ 3282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8" h="612">
                    <a:moveTo>
                      <a:pt x="1208" y="498"/>
                    </a:moveTo>
                    <a:lnTo>
                      <a:pt x="640" y="498"/>
                    </a:lnTo>
                    <a:lnTo>
                      <a:pt x="600" y="612"/>
                    </a:lnTo>
                    <a:lnTo>
                      <a:pt x="560" y="498"/>
                    </a:lnTo>
                    <a:lnTo>
                      <a:pt x="0" y="498"/>
                    </a:lnTo>
                    <a:lnTo>
                      <a:pt x="0" y="0"/>
                    </a:lnTo>
                    <a:lnTo>
                      <a:pt x="1208" y="0"/>
                    </a:lnTo>
                    <a:lnTo>
                      <a:pt x="1208" y="498"/>
                    </a:lnTo>
                    <a:close/>
                  </a:path>
                </a:pathLst>
              </a:custGeom>
              <a:solidFill>
                <a:srgbClr val="FFFFFF"/>
              </a:solidFill>
              <a:ln w="19050" cmpd="sng">
                <a:solidFill>
                  <a:srgbClr val="00FF00"/>
                </a:solidFill>
                <a:prstDash val="solid"/>
                <a:round/>
                <a:headEnd/>
                <a:tailEnd/>
              </a:ln>
              <a:effectLst>
                <a:outerShdw dist="35921" dir="2700000" algn="ctr" rotWithShape="0">
                  <a:schemeClr val="bg2">
                    <a:alpha val="50000"/>
                  </a:schemeClr>
                </a:outerShdw>
              </a:effectLst>
            </p:spPr>
            <p:txBody>
              <a:bodyPr/>
              <a:lstStyle/>
              <a:p>
                <a:pPr fontAlgn="auto">
                  <a:spcBef>
                    <a:spcPts val="0"/>
                  </a:spcBef>
                  <a:spcAft>
                    <a:spcPts val="0"/>
                  </a:spcAft>
                  <a:defRPr/>
                </a:pPr>
                <a:endParaRPr lang="zh-CN" altLang="en-US">
                  <a:latin typeface="黑体" pitchFamily="49" charset="-122"/>
                  <a:ea typeface="黑体" pitchFamily="49" charset="-122"/>
                </a:endParaRPr>
              </a:p>
            </p:txBody>
          </p:sp>
          <p:sp>
            <p:nvSpPr>
              <p:cNvPr id="33809" name="Text Box 8"/>
              <p:cNvSpPr txBox="1">
                <a:spLocks noChangeArrowheads="1"/>
              </p:cNvSpPr>
              <p:nvPr/>
            </p:nvSpPr>
            <p:spPr bwMode="auto">
              <a:xfrm>
                <a:off x="4122" y="1125"/>
                <a:ext cx="1305" cy="598"/>
              </a:xfrm>
              <a:prstGeom prst="rect">
                <a:avLst/>
              </a:prstGeom>
              <a:noFill/>
              <a:ln w="9525">
                <a:noFill/>
                <a:miter lim="800000"/>
                <a:headEnd/>
                <a:tailEnd/>
              </a:ln>
            </p:spPr>
            <p:txBody>
              <a:bodyPr wrap="none" anchor="ctr"/>
              <a:lstStyle/>
              <a:p>
                <a:pPr algn="ctr"/>
                <a:r>
                  <a:rPr lang="zh-CN" altLang="en-US">
                    <a:solidFill>
                      <a:schemeClr val="tx2"/>
                    </a:solidFill>
                    <a:latin typeface="黑体" pitchFamily="49" charset="-122"/>
                    <a:ea typeface="黑体" pitchFamily="49" charset="-122"/>
                  </a:rPr>
                  <a:t>上楼梯时气喘</a:t>
                </a:r>
              </a:p>
              <a:p>
                <a:pPr algn="ctr"/>
                <a:r>
                  <a:rPr lang="zh-CN" altLang="en-US">
                    <a:solidFill>
                      <a:schemeClr val="tx2"/>
                    </a:solidFill>
                    <a:latin typeface="黑体" pitchFamily="49" charset="-122"/>
                    <a:ea typeface="黑体" pitchFamily="49" charset="-122"/>
                  </a:rPr>
                  <a:t>加剧</a:t>
                </a:r>
              </a:p>
            </p:txBody>
          </p:sp>
        </p:grpSp>
        <p:grpSp>
          <p:nvGrpSpPr>
            <p:cNvPr id="33802" name="Group 9"/>
            <p:cNvGrpSpPr>
              <a:grpSpLocks/>
            </p:cNvGrpSpPr>
            <p:nvPr/>
          </p:nvGrpSpPr>
          <p:grpSpPr bwMode="auto">
            <a:xfrm>
              <a:off x="257" y="1125"/>
              <a:ext cx="1458" cy="739"/>
              <a:chOff x="257" y="1125"/>
              <a:chExt cx="1458" cy="739"/>
            </a:xfrm>
          </p:grpSpPr>
          <p:sp>
            <p:nvSpPr>
              <p:cNvPr id="301066" name="Freeform 10"/>
              <p:cNvSpPr>
                <a:spLocks/>
              </p:cNvSpPr>
              <p:nvPr/>
            </p:nvSpPr>
            <p:spPr bwMode="auto">
              <a:xfrm>
                <a:off x="257" y="1125"/>
                <a:ext cx="1458" cy="739"/>
              </a:xfrm>
              <a:custGeom>
                <a:avLst/>
                <a:gdLst>
                  <a:gd name="T0" fmla="*/ 7927 w 1208"/>
                  <a:gd name="T1" fmla="*/ 3282 h 612"/>
                  <a:gd name="T2" fmla="*/ 4197 w 1208"/>
                  <a:gd name="T3" fmla="*/ 3282 h 612"/>
                  <a:gd name="T4" fmla="*/ 3935 w 1208"/>
                  <a:gd name="T5" fmla="*/ 4031 h 612"/>
                  <a:gd name="T6" fmla="*/ 3675 w 1208"/>
                  <a:gd name="T7" fmla="*/ 3282 h 612"/>
                  <a:gd name="T8" fmla="*/ 0 w 1208"/>
                  <a:gd name="T9" fmla="*/ 3282 h 612"/>
                  <a:gd name="T10" fmla="*/ 0 w 1208"/>
                  <a:gd name="T11" fmla="*/ 0 h 612"/>
                  <a:gd name="T12" fmla="*/ 7927 w 1208"/>
                  <a:gd name="T13" fmla="*/ 0 h 612"/>
                  <a:gd name="T14" fmla="*/ 7927 w 1208"/>
                  <a:gd name="T15" fmla="*/ 3282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8" h="612">
                    <a:moveTo>
                      <a:pt x="1208" y="498"/>
                    </a:moveTo>
                    <a:lnTo>
                      <a:pt x="640" y="498"/>
                    </a:lnTo>
                    <a:lnTo>
                      <a:pt x="600" y="612"/>
                    </a:lnTo>
                    <a:lnTo>
                      <a:pt x="560" y="498"/>
                    </a:lnTo>
                    <a:lnTo>
                      <a:pt x="0" y="498"/>
                    </a:lnTo>
                    <a:lnTo>
                      <a:pt x="0" y="0"/>
                    </a:lnTo>
                    <a:lnTo>
                      <a:pt x="1208" y="0"/>
                    </a:lnTo>
                    <a:lnTo>
                      <a:pt x="1208" y="498"/>
                    </a:lnTo>
                    <a:close/>
                  </a:path>
                </a:pathLst>
              </a:custGeom>
              <a:solidFill>
                <a:srgbClr val="FFFFFF"/>
              </a:solidFill>
              <a:ln w="19050" cmpd="sng">
                <a:solidFill>
                  <a:srgbClr val="00FF00"/>
                </a:solidFill>
                <a:prstDash val="solid"/>
                <a:round/>
                <a:headEnd/>
                <a:tailEnd/>
              </a:ln>
              <a:effectLst>
                <a:outerShdw dist="35921" dir="2700000" algn="ctr" rotWithShape="0">
                  <a:schemeClr val="bg2">
                    <a:alpha val="50000"/>
                  </a:schemeClr>
                </a:outerShdw>
              </a:effectLst>
            </p:spPr>
            <p:txBody>
              <a:bodyPr/>
              <a:lstStyle/>
              <a:p>
                <a:pPr fontAlgn="auto">
                  <a:spcBef>
                    <a:spcPts val="0"/>
                  </a:spcBef>
                  <a:spcAft>
                    <a:spcPts val="0"/>
                  </a:spcAft>
                  <a:defRPr/>
                </a:pPr>
                <a:endParaRPr lang="zh-CN" altLang="en-US">
                  <a:latin typeface="黑体" pitchFamily="49" charset="-122"/>
                  <a:ea typeface="黑体" pitchFamily="49" charset="-122"/>
                </a:endParaRPr>
              </a:p>
            </p:txBody>
          </p:sp>
          <p:sp>
            <p:nvSpPr>
              <p:cNvPr id="33807" name="Rectangle 11"/>
              <p:cNvSpPr>
                <a:spLocks noChangeArrowheads="1"/>
              </p:cNvSpPr>
              <p:nvPr/>
            </p:nvSpPr>
            <p:spPr bwMode="auto">
              <a:xfrm>
                <a:off x="401" y="1125"/>
                <a:ext cx="1171" cy="598"/>
              </a:xfrm>
              <a:prstGeom prst="rect">
                <a:avLst/>
              </a:prstGeom>
              <a:noFill/>
              <a:ln w="9525">
                <a:noFill/>
                <a:miter lim="800000"/>
                <a:headEnd/>
                <a:tailEnd/>
              </a:ln>
            </p:spPr>
            <p:txBody>
              <a:bodyPr wrap="none" anchor="ctr"/>
              <a:lstStyle/>
              <a:p>
                <a:pPr algn="ctr"/>
                <a:r>
                  <a:rPr lang="zh-CN" altLang="en-US">
                    <a:solidFill>
                      <a:schemeClr val="tx2"/>
                    </a:solidFill>
                    <a:latin typeface="黑体" pitchFamily="49" charset="-122"/>
                    <a:ea typeface="黑体" pitchFamily="49" charset="-122"/>
                  </a:rPr>
                  <a:t>有吸烟嗜好者</a:t>
                </a:r>
                <a:endParaRPr lang="ja-JP" altLang="en-US">
                  <a:solidFill>
                    <a:schemeClr val="tx2"/>
                  </a:solidFill>
                  <a:latin typeface="黑体" pitchFamily="49" charset="-122"/>
                  <a:ea typeface="黑体" pitchFamily="49" charset="-122"/>
                </a:endParaRPr>
              </a:p>
            </p:txBody>
          </p:sp>
        </p:grpSp>
        <p:grpSp>
          <p:nvGrpSpPr>
            <p:cNvPr id="33803" name="Group 12"/>
            <p:cNvGrpSpPr>
              <a:grpSpLocks/>
            </p:cNvGrpSpPr>
            <p:nvPr/>
          </p:nvGrpSpPr>
          <p:grpSpPr bwMode="auto">
            <a:xfrm>
              <a:off x="2150" y="1125"/>
              <a:ext cx="1460" cy="739"/>
              <a:chOff x="2150" y="1125"/>
              <a:chExt cx="1460" cy="739"/>
            </a:xfrm>
          </p:grpSpPr>
          <p:sp>
            <p:nvSpPr>
              <p:cNvPr id="301069" name="Freeform 13"/>
              <p:cNvSpPr>
                <a:spLocks/>
              </p:cNvSpPr>
              <p:nvPr/>
            </p:nvSpPr>
            <p:spPr bwMode="auto">
              <a:xfrm>
                <a:off x="2150" y="1125"/>
                <a:ext cx="1460" cy="739"/>
              </a:xfrm>
              <a:custGeom>
                <a:avLst/>
                <a:gdLst>
                  <a:gd name="T0" fmla="*/ 8037 w 1208"/>
                  <a:gd name="T1" fmla="*/ 3282 h 612"/>
                  <a:gd name="T2" fmla="*/ 4257 w 1208"/>
                  <a:gd name="T3" fmla="*/ 3282 h 612"/>
                  <a:gd name="T4" fmla="*/ 3990 w 1208"/>
                  <a:gd name="T5" fmla="*/ 4031 h 612"/>
                  <a:gd name="T6" fmla="*/ 3724 w 1208"/>
                  <a:gd name="T7" fmla="*/ 3282 h 612"/>
                  <a:gd name="T8" fmla="*/ 0 w 1208"/>
                  <a:gd name="T9" fmla="*/ 3282 h 612"/>
                  <a:gd name="T10" fmla="*/ 0 w 1208"/>
                  <a:gd name="T11" fmla="*/ 0 h 612"/>
                  <a:gd name="T12" fmla="*/ 8037 w 1208"/>
                  <a:gd name="T13" fmla="*/ 0 h 612"/>
                  <a:gd name="T14" fmla="*/ 8037 w 1208"/>
                  <a:gd name="T15" fmla="*/ 3282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8" h="612">
                    <a:moveTo>
                      <a:pt x="1208" y="498"/>
                    </a:moveTo>
                    <a:lnTo>
                      <a:pt x="640" y="498"/>
                    </a:lnTo>
                    <a:lnTo>
                      <a:pt x="600" y="612"/>
                    </a:lnTo>
                    <a:lnTo>
                      <a:pt x="560" y="498"/>
                    </a:lnTo>
                    <a:lnTo>
                      <a:pt x="0" y="498"/>
                    </a:lnTo>
                    <a:lnTo>
                      <a:pt x="0" y="0"/>
                    </a:lnTo>
                    <a:lnTo>
                      <a:pt x="1208" y="0"/>
                    </a:lnTo>
                    <a:lnTo>
                      <a:pt x="1208" y="498"/>
                    </a:lnTo>
                    <a:close/>
                  </a:path>
                </a:pathLst>
              </a:custGeom>
              <a:solidFill>
                <a:srgbClr val="FFFFFF"/>
              </a:solidFill>
              <a:ln w="19050" cmpd="sng">
                <a:solidFill>
                  <a:srgbClr val="00FF00"/>
                </a:solidFill>
                <a:prstDash val="solid"/>
                <a:round/>
                <a:headEnd/>
                <a:tailEnd/>
              </a:ln>
              <a:effectLst>
                <a:outerShdw dist="35921" dir="2700000" algn="ctr" rotWithShape="0">
                  <a:schemeClr val="bg2">
                    <a:alpha val="50000"/>
                  </a:schemeClr>
                </a:outerShdw>
              </a:effectLst>
            </p:spPr>
            <p:txBody>
              <a:bodyPr/>
              <a:lstStyle/>
              <a:p>
                <a:pPr fontAlgn="auto">
                  <a:spcBef>
                    <a:spcPts val="0"/>
                  </a:spcBef>
                  <a:spcAft>
                    <a:spcPts val="0"/>
                  </a:spcAft>
                  <a:defRPr/>
                </a:pPr>
                <a:endParaRPr lang="zh-CN" altLang="en-US">
                  <a:latin typeface="黑体" pitchFamily="49" charset="-122"/>
                  <a:ea typeface="黑体" pitchFamily="49" charset="-122"/>
                </a:endParaRPr>
              </a:p>
            </p:txBody>
          </p:sp>
          <p:sp>
            <p:nvSpPr>
              <p:cNvPr id="33805" name="Rectangle 14"/>
              <p:cNvSpPr>
                <a:spLocks noChangeArrowheads="1"/>
              </p:cNvSpPr>
              <p:nvPr/>
            </p:nvSpPr>
            <p:spPr bwMode="auto">
              <a:xfrm>
                <a:off x="2230" y="1125"/>
                <a:ext cx="1299" cy="598"/>
              </a:xfrm>
              <a:prstGeom prst="rect">
                <a:avLst/>
              </a:prstGeom>
              <a:noFill/>
              <a:ln w="9525">
                <a:noFill/>
                <a:miter lim="800000"/>
                <a:headEnd/>
                <a:tailEnd/>
              </a:ln>
            </p:spPr>
            <p:txBody>
              <a:bodyPr wrap="none" anchor="ctr"/>
              <a:lstStyle/>
              <a:p>
                <a:pPr algn="ctr"/>
                <a:r>
                  <a:rPr lang="ja-JP" altLang="en-US">
                    <a:solidFill>
                      <a:schemeClr val="tx2"/>
                    </a:solidFill>
                    <a:latin typeface="黑体" pitchFamily="49" charset="-122"/>
                    <a:ea typeface="黑体" pitchFamily="49" charset="-122"/>
                  </a:rPr>
                  <a:t>咳</a:t>
                </a:r>
                <a:r>
                  <a:rPr lang="zh-CN" altLang="en-US">
                    <a:solidFill>
                      <a:schemeClr val="tx2"/>
                    </a:solidFill>
                    <a:latin typeface="黑体" pitchFamily="49" charset="-122"/>
                    <a:ea typeface="黑体" pitchFamily="49" charset="-122"/>
                  </a:rPr>
                  <a:t>嗽</a:t>
                </a:r>
                <a:r>
                  <a:rPr lang="ja-JP" altLang="en-US">
                    <a:solidFill>
                      <a:schemeClr val="tx2"/>
                    </a:solidFill>
                    <a:latin typeface="黑体" pitchFamily="49" charset="-122"/>
                    <a:ea typeface="黑体" pitchFamily="49" charset="-122"/>
                  </a:rPr>
                  <a:t>、痰</a:t>
                </a:r>
                <a:r>
                  <a:rPr lang="zh-CN" altLang="en-US">
                    <a:solidFill>
                      <a:schemeClr val="tx2"/>
                    </a:solidFill>
                    <a:latin typeface="黑体" pitchFamily="49" charset="-122"/>
                    <a:ea typeface="黑体" pitchFamily="49" charset="-122"/>
                  </a:rPr>
                  <a:t>较</a:t>
                </a:r>
                <a:r>
                  <a:rPr lang="ja-JP" altLang="en-US">
                    <a:solidFill>
                      <a:schemeClr val="tx2"/>
                    </a:solidFill>
                    <a:latin typeface="黑体" pitchFamily="49" charset="-122"/>
                    <a:ea typeface="黑体" pitchFamily="49" charset="-122"/>
                  </a:rPr>
                  <a:t>多</a:t>
                </a:r>
              </a:p>
            </p:txBody>
          </p:sp>
        </p:grpSp>
      </p:grpSp>
      <p:sp>
        <p:nvSpPr>
          <p:cNvPr id="33795" name="Rectangle 15"/>
          <p:cNvSpPr>
            <a:spLocks noGrp="1" noChangeArrowheads="1"/>
          </p:cNvSpPr>
          <p:nvPr>
            <p:ph type="title" idx="4294967295"/>
          </p:nvPr>
        </p:nvSpPr>
        <p:spPr>
          <a:xfrm>
            <a:off x="1042988" y="1125538"/>
            <a:ext cx="6699250" cy="895350"/>
          </a:xfrm>
        </p:spPr>
        <p:txBody>
          <a:bodyPr/>
          <a:lstStyle/>
          <a:p>
            <a:pPr algn="ctr"/>
            <a:r>
              <a:rPr lang="zh-CN" altLang="en-US" sz="1800" smtClean="0">
                <a:latin typeface="黑体" pitchFamily="49" charset="-122"/>
                <a:ea typeface="黑体" pitchFamily="49" charset="-122"/>
                <a:cs typeface="Arial" charset="0"/>
              </a:rPr>
              <a:t>中老年</a:t>
            </a:r>
            <a:r>
              <a:rPr lang="ja-JP" altLang="en-US" sz="1800" smtClean="0">
                <a:latin typeface="黑体" pitchFamily="49" charset="-122"/>
                <a:ea typeface="黑体" pitchFamily="49" charset="-122"/>
                <a:cs typeface="Arial" charset="0"/>
              </a:rPr>
              <a:t>患者</a:t>
            </a:r>
            <a:r>
              <a:rPr lang="zh-CN" altLang="en-US" sz="1800" smtClean="0">
                <a:latin typeface="黑体" pitchFamily="49" charset="-122"/>
                <a:ea typeface="黑体" pitchFamily="49" charset="-122"/>
                <a:cs typeface="Arial" charset="0"/>
              </a:rPr>
              <a:t>，若有吸烟嗜好</a:t>
            </a:r>
            <a:r>
              <a:rPr lang="ja-JP" altLang="en-US" sz="1800" smtClean="0">
                <a:latin typeface="黑体" pitchFamily="49" charset="-122"/>
                <a:ea typeface="黑体" pitchFamily="49" charset="-122"/>
                <a:cs typeface="Arial" charset="0"/>
              </a:rPr>
              <a:t>、</a:t>
            </a:r>
            <a:r>
              <a:rPr lang="zh-CN" altLang="en-US" sz="1800" smtClean="0">
                <a:latin typeface="黑体" pitchFamily="49" charset="-122"/>
                <a:ea typeface="黑体" pitchFamily="49" charset="-122"/>
                <a:cs typeface="Arial" charset="0"/>
              </a:rPr>
              <a:t>并伴有</a:t>
            </a:r>
            <a:r>
              <a:rPr lang="ja-JP" altLang="en-US" sz="1800" smtClean="0">
                <a:latin typeface="黑体" pitchFamily="49" charset="-122"/>
                <a:ea typeface="黑体" pitchFamily="49" charset="-122"/>
                <a:cs typeface="Arial" charset="0"/>
              </a:rPr>
              <a:t>咳</a:t>
            </a:r>
            <a:r>
              <a:rPr lang="zh-CN" altLang="en-US" sz="1800" smtClean="0">
                <a:latin typeface="黑体" pitchFamily="49" charset="-122"/>
                <a:ea typeface="黑体" pitchFamily="49" charset="-122"/>
                <a:cs typeface="Arial" charset="0"/>
              </a:rPr>
              <a:t>嗽</a:t>
            </a:r>
            <a:r>
              <a:rPr lang="ja-JP" altLang="en-US" sz="1800" smtClean="0">
                <a:latin typeface="黑体" pitchFamily="49" charset="-122"/>
                <a:ea typeface="黑体" pitchFamily="49" charset="-122"/>
                <a:cs typeface="Arial" charset="0"/>
              </a:rPr>
              <a:t>、痰</a:t>
            </a:r>
            <a:r>
              <a:rPr lang="zh-CN" altLang="en-US" sz="1800" smtClean="0">
                <a:latin typeface="黑体" pitchFamily="49" charset="-122"/>
                <a:ea typeface="黑体" pitchFamily="49" charset="-122"/>
                <a:cs typeface="Arial" charset="0"/>
              </a:rPr>
              <a:t>多</a:t>
            </a:r>
            <a:r>
              <a:rPr lang="ja-JP" altLang="en-US" sz="1800" smtClean="0">
                <a:latin typeface="黑体" pitchFamily="49" charset="-122"/>
                <a:ea typeface="黑体" pitchFamily="49" charset="-122"/>
                <a:cs typeface="Arial" charset="0"/>
              </a:rPr>
              <a:t>、</a:t>
            </a:r>
            <a:r>
              <a:rPr lang="zh-CN" altLang="en-US" sz="1800" smtClean="0">
                <a:latin typeface="黑体" pitchFamily="49" charset="-122"/>
                <a:ea typeface="黑体" pitchFamily="49" charset="-122"/>
                <a:cs typeface="Arial" charset="0"/>
              </a:rPr>
              <a:t>气喘的自觉</a:t>
            </a:r>
            <a:r>
              <a:rPr lang="ja-JP" altLang="en-US" sz="1800" smtClean="0">
                <a:latin typeface="黑体" pitchFamily="49" charset="-122"/>
                <a:ea typeface="黑体" pitchFamily="49" charset="-122"/>
                <a:cs typeface="Arial" charset="0"/>
              </a:rPr>
              <a:t>症状</a:t>
            </a:r>
            <a:r>
              <a:rPr lang="zh-CN" altLang="en-US" sz="1800" smtClean="0">
                <a:latin typeface="黑体" pitchFamily="49" charset="-122"/>
                <a:ea typeface="黑体" pitchFamily="49" charset="-122"/>
                <a:cs typeface="Arial" charset="0"/>
              </a:rPr>
              <a:t>时</a:t>
            </a:r>
            <a:r>
              <a:rPr lang="ja-JP" altLang="en-US" sz="1800" smtClean="0">
                <a:latin typeface="黑体" pitchFamily="49" charset="-122"/>
                <a:ea typeface="黑体" pitchFamily="49" charset="-122"/>
                <a:cs typeface="Arial" charset="0"/>
              </a:rPr>
              <a:t>、</a:t>
            </a:r>
            <a:r>
              <a:rPr lang="zh-CN" altLang="en-US" sz="1800" smtClean="0">
                <a:latin typeface="黑体" pitchFamily="49" charset="-122"/>
                <a:ea typeface="黑体" pitchFamily="49" charset="-122"/>
                <a:cs typeface="Arial" charset="0"/>
              </a:rPr>
              <a:t>要怀疑是慢阻肺，并推荐做肺功能检测 </a:t>
            </a:r>
            <a:endParaRPr lang="en-US" altLang="ja-JP" sz="1800" smtClean="0">
              <a:latin typeface="黑体" pitchFamily="49" charset="-122"/>
              <a:ea typeface="黑体" pitchFamily="49" charset="-122"/>
              <a:cs typeface="Arial" charset="0"/>
            </a:endParaRPr>
          </a:p>
        </p:txBody>
      </p:sp>
      <p:sp>
        <p:nvSpPr>
          <p:cNvPr id="33796" name="TextBox 8"/>
          <p:cNvSpPr txBox="1">
            <a:spLocks noChangeArrowheads="1"/>
          </p:cNvSpPr>
          <p:nvPr/>
        </p:nvSpPr>
        <p:spPr bwMode="auto">
          <a:xfrm>
            <a:off x="107950" y="188913"/>
            <a:ext cx="7823200" cy="461962"/>
          </a:xfrm>
          <a:prstGeom prst="rect">
            <a:avLst/>
          </a:prstGeom>
          <a:noFill/>
          <a:ln w="9525">
            <a:noFill/>
            <a:miter lim="800000"/>
            <a:headEnd/>
            <a:tailEnd/>
          </a:ln>
        </p:spPr>
        <p:txBody>
          <a:bodyPr>
            <a:spAutoFit/>
          </a:bodyPr>
          <a:lstStyle/>
          <a:p>
            <a:r>
              <a:rPr lang="zh-CN" altLang="en-US" sz="2400" b="1">
                <a:solidFill>
                  <a:srgbClr val="C00000"/>
                </a:solidFill>
                <a:latin typeface="黑体" pitchFamily="49" charset="-122"/>
                <a:ea typeface="黑体" pitchFamily="49" charset="-122"/>
              </a:rPr>
              <a:t>基层医院要关注慢阻肺高危患者，提高早期诊断率</a:t>
            </a:r>
          </a:p>
        </p:txBody>
      </p:sp>
      <p:sp>
        <p:nvSpPr>
          <p:cNvPr id="33797" name="矩形 18"/>
          <p:cNvSpPr>
            <a:spLocks noChangeArrowheads="1"/>
          </p:cNvSpPr>
          <p:nvPr/>
        </p:nvSpPr>
        <p:spPr bwMode="auto">
          <a:xfrm>
            <a:off x="73025" y="6567488"/>
            <a:ext cx="6858000" cy="246062"/>
          </a:xfrm>
          <a:prstGeom prst="rect">
            <a:avLst/>
          </a:prstGeom>
          <a:noFill/>
          <a:ln w="9525">
            <a:noFill/>
            <a:miter lim="800000"/>
            <a:headEnd/>
            <a:tailEnd/>
          </a:ln>
        </p:spPr>
        <p:txBody>
          <a:bodyPr>
            <a:spAutoFit/>
          </a:bodyPr>
          <a:lstStyle/>
          <a:p>
            <a:r>
              <a:rPr lang="zh-CN" altLang="en-US" sz="1000">
                <a:latin typeface="黑体" pitchFamily="49" charset="-122"/>
                <a:ea typeface="黑体" pitchFamily="49" charset="-122"/>
              </a:rPr>
              <a:t>文富强</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中华医学信息导报</a:t>
            </a:r>
            <a:r>
              <a:rPr lang="en-US" altLang="zh-CN" sz="1000">
                <a:latin typeface="黑体" pitchFamily="49" charset="-122"/>
                <a:ea typeface="黑体" pitchFamily="49" charset="-122"/>
              </a:rPr>
              <a:t>.2013;28(8):17.</a:t>
            </a:r>
            <a:endParaRPr lang="zh-CN" altLang="en-US" sz="10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圆角矩形 3"/>
          <p:cNvSpPr>
            <a:spLocks noChangeArrowheads="1"/>
          </p:cNvSpPr>
          <p:nvPr/>
        </p:nvSpPr>
        <p:spPr bwMode="auto">
          <a:xfrm>
            <a:off x="307975" y="1771650"/>
            <a:ext cx="5700713" cy="1366838"/>
          </a:xfrm>
          <a:prstGeom prst="roundRect">
            <a:avLst>
              <a:gd name="adj" fmla="val 16667"/>
            </a:avLst>
          </a:prstGeom>
          <a:gradFill rotWithShape="1">
            <a:gsLst>
              <a:gs pos="0">
                <a:srgbClr val="92CF92"/>
              </a:gs>
              <a:gs pos="50000">
                <a:srgbClr val="BEE0BE"/>
              </a:gs>
              <a:gs pos="100000">
                <a:srgbClr val="E0EFE0"/>
              </a:gs>
            </a:gsLst>
            <a:lin ang="18900000" scaled="1"/>
          </a:gradFill>
          <a:ln w="9525">
            <a:noFill/>
            <a:round/>
            <a:headEnd/>
            <a:tailEnd/>
          </a:ln>
        </p:spPr>
        <p:txBody>
          <a:bodyPr/>
          <a:lstStyle/>
          <a:p>
            <a:pPr algn="ctr">
              <a:lnSpc>
                <a:spcPct val="120000"/>
              </a:lnSpc>
            </a:pPr>
            <a:endParaRPr lang="zh-CN" altLang="en-US" sz="2000">
              <a:latin typeface="黑体" pitchFamily="49" charset="-122"/>
              <a:ea typeface="黑体" pitchFamily="49" charset="-122"/>
            </a:endParaRPr>
          </a:p>
        </p:txBody>
      </p:sp>
      <p:sp>
        <p:nvSpPr>
          <p:cNvPr id="35842" name="TextBox 3"/>
          <p:cNvSpPr txBox="1">
            <a:spLocks noChangeArrowheads="1"/>
          </p:cNvSpPr>
          <p:nvPr/>
        </p:nvSpPr>
        <p:spPr bwMode="auto">
          <a:xfrm>
            <a:off x="-36513" y="188913"/>
            <a:ext cx="3430588" cy="522287"/>
          </a:xfrm>
          <a:prstGeom prst="rect">
            <a:avLst/>
          </a:prstGeom>
          <a:noFill/>
          <a:ln w="9525">
            <a:noFill/>
            <a:miter lim="800000"/>
            <a:headEnd/>
            <a:tailEnd/>
          </a:ln>
        </p:spPr>
        <p:txBody>
          <a:bodyPr wrap="none">
            <a:spAutoFit/>
          </a:bodyPr>
          <a:lstStyle/>
          <a:p>
            <a:r>
              <a:rPr lang="zh-CN" altLang="en-US" sz="2800" b="1">
                <a:solidFill>
                  <a:srgbClr val="C00000"/>
                </a:solidFill>
                <a:latin typeface="黑体" pitchFamily="49" charset="-122"/>
                <a:ea typeface="黑体" pitchFamily="49" charset="-122"/>
              </a:rPr>
              <a:t>广泛开展肺功能检测</a:t>
            </a:r>
          </a:p>
        </p:txBody>
      </p:sp>
      <p:sp>
        <p:nvSpPr>
          <p:cNvPr id="35843" name="矩形 4"/>
          <p:cNvSpPr>
            <a:spLocks noChangeArrowheads="1"/>
          </p:cNvSpPr>
          <p:nvPr/>
        </p:nvSpPr>
        <p:spPr bwMode="auto">
          <a:xfrm>
            <a:off x="565150" y="1817688"/>
            <a:ext cx="5375275" cy="1323975"/>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肺功能检测</a:t>
            </a:r>
            <a:r>
              <a:rPr lang="en-US" altLang="zh-CN" sz="2000" b="1" baseline="30000">
                <a:latin typeface="黑体" pitchFamily="49" charset="-122"/>
                <a:ea typeface="黑体" pitchFamily="49" charset="-122"/>
              </a:rPr>
              <a:t>1</a:t>
            </a:r>
          </a:p>
          <a:p>
            <a:r>
              <a:rPr lang="zh-CN" altLang="en-US" sz="2000">
                <a:latin typeface="黑体" pitchFamily="49" charset="-122"/>
                <a:ea typeface="黑体" pitchFamily="49" charset="-122"/>
              </a:rPr>
              <a:t>在吸入支气管舒张剂后，第一秒用力呼气容积</a:t>
            </a:r>
            <a:r>
              <a:rPr lang="en-US" altLang="zh-CN" sz="2000">
                <a:latin typeface="黑体" pitchFamily="49" charset="-122"/>
                <a:ea typeface="黑体" pitchFamily="49" charset="-122"/>
              </a:rPr>
              <a:t>(FEV</a:t>
            </a:r>
            <a:r>
              <a:rPr lang="en-US" altLang="zh-CN" sz="2000" baseline="-25000">
                <a:latin typeface="黑体" pitchFamily="49" charset="-122"/>
                <a:ea typeface="黑体" pitchFamily="49" charset="-122"/>
              </a:rPr>
              <a:t>1</a:t>
            </a:r>
            <a:r>
              <a:rPr lang="en-US" altLang="zh-CN" sz="2000">
                <a:latin typeface="黑体" pitchFamily="49" charset="-122"/>
                <a:ea typeface="黑体" pitchFamily="49" charset="-122"/>
              </a:rPr>
              <a:t>)</a:t>
            </a:r>
            <a:r>
              <a:rPr lang="zh-CN" altLang="en-US" sz="2000">
                <a:latin typeface="黑体" pitchFamily="49" charset="-122"/>
                <a:ea typeface="黑体" pitchFamily="49" charset="-122"/>
              </a:rPr>
              <a:t>／用力肺活量</a:t>
            </a:r>
            <a:r>
              <a:rPr lang="en-US" altLang="zh-CN" sz="2000">
                <a:latin typeface="黑体" pitchFamily="49" charset="-122"/>
                <a:ea typeface="黑体" pitchFamily="49" charset="-122"/>
              </a:rPr>
              <a:t>(FVC)&lt;70</a:t>
            </a:r>
            <a:r>
              <a:rPr lang="zh-CN" altLang="en-US" sz="2000">
                <a:latin typeface="黑体" pitchFamily="49" charset="-122"/>
                <a:ea typeface="黑体" pitchFamily="49" charset="-122"/>
              </a:rPr>
              <a:t>％表明存在持续气流受限。</a:t>
            </a:r>
          </a:p>
        </p:txBody>
      </p:sp>
      <p:sp>
        <p:nvSpPr>
          <p:cNvPr id="35844" name="矩形 6"/>
          <p:cNvSpPr>
            <a:spLocks noChangeArrowheads="1"/>
          </p:cNvSpPr>
          <p:nvPr/>
        </p:nvSpPr>
        <p:spPr bwMode="auto">
          <a:xfrm>
            <a:off x="1679575" y="4005263"/>
            <a:ext cx="5468938" cy="1585912"/>
          </a:xfrm>
          <a:prstGeom prst="rect">
            <a:avLst/>
          </a:prstGeom>
          <a:noFill/>
          <a:ln w="9525">
            <a:noFill/>
            <a:miter lim="800000"/>
            <a:headEnd/>
            <a:tailEnd/>
          </a:ln>
        </p:spPr>
        <p:txBody>
          <a:bodyPr>
            <a:spAutoFit/>
          </a:bodyPr>
          <a:lstStyle/>
          <a:p>
            <a:pPr>
              <a:lnSpc>
                <a:spcPct val="200000"/>
              </a:lnSpc>
              <a:spcBef>
                <a:spcPct val="20000"/>
              </a:spcBef>
            </a:pPr>
            <a:r>
              <a:rPr lang="en-US" altLang="zh-CN" sz="3200" b="1">
                <a:solidFill>
                  <a:srgbClr val="C00000"/>
                </a:solidFill>
                <a:latin typeface="黑体" pitchFamily="49" charset="-122"/>
                <a:ea typeface="黑体" pitchFamily="49" charset="-122"/>
              </a:rPr>
              <a:t>FEV1/FVC&lt;70</a:t>
            </a:r>
            <a:r>
              <a:rPr lang="zh-CN" altLang="en-US" sz="3200" b="1">
                <a:solidFill>
                  <a:srgbClr val="C00000"/>
                </a:solidFill>
                <a:latin typeface="黑体" pitchFamily="49" charset="-122"/>
                <a:ea typeface="黑体" pitchFamily="49" charset="-122"/>
              </a:rPr>
              <a:t>％</a:t>
            </a:r>
            <a:endParaRPr lang="en-US" altLang="zh-CN" sz="3200" b="1">
              <a:solidFill>
                <a:srgbClr val="C00000"/>
              </a:solidFill>
              <a:latin typeface="黑体" pitchFamily="49" charset="-122"/>
              <a:ea typeface="黑体" pitchFamily="49" charset="-122"/>
            </a:endParaRPr>
          </a:p>
          <a:p>
            <a:pPr>
              <a:lnSpc>
                <a:spcPct val="200000"/>
              </a:lnSpc>
              <a:spcBef>
                <a:spcPct val="20000"/>
              </a:spcBef>
            </a:pPr>
            <a:r>
              <a:rPr lang="zh-CN" altLang="en-US" b="1">
                <a:solidFill>
                  <a:srgbClr val="FF0000"/>
                </a:solidFill>
                <a:latin typeface="黑体" pitchFamily="49" charset="-122"/>
                <a:ea typeface="黑体" pitchFamily="49" charset="-122"/>
              </a:rPr>
              <a:t>表明即使经过用药治疗后，肺功能仍无法恢复正常</a:t>
            </a:r>
          </a:p>
        </p:txBody>
      </p:sp>
      <p:pic>
        <p:nvPicPr>
          <p:cNvPr id="3584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665413" y="3087688"/>
            <a:ext cx="985837" cy="106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3"/>
          <p:cNvSpPr txBox="1">
            <a:spLocks noChangeArrowheads="1"/>
          </p:cNvSpPr>
          <p:nvPr/>
        </p:nvSpPr>
        <p:spPr bwMode="auto">
          <a:xfrm>
            <a:off x="-36513" y="188913"/>
            <a:ext cx="1987551" cy="522287"/>
          </a:xfrm>
          <a:prstGeom prst="rect">
            <a:avLst/>
          </a:prstGeom>
          <a:noFill/>
          <a:ln w="9525">
            <a:noFill/>
            <a:miter lim="800000"/>
            <a:headEnd/>
            <a:tailEnd/>
          </a:ln>
        </p:spPr>
        <p:txBody>
          <a:bodyPr wrap="none">
            <a:spAutoFit/>
          </a:bodyPr>
          <a:lstStyle/>
          <a:p>
            <a:r>
              <a:rPr lang="zh-CN" altLang="en-US" sz="2800" b="1">
                <a:solidFill>
                  <a:srgbClr val="C00000"/>
                </a:solidFill>
                <a:latin typeface="黑体" pitchFamily="49" charset="-122"/>
                <a:ea typeface="黑体" pitchFamily="49" charset="-122"/>
              </a:rPr>
              <a:t>简易肺功能</a:t>
            </a:r>
          </a:p>
        </p:txBody>
      </p:sp>
      <p:pic>
        <p:nvPicPr>
          <p:cNvPr id="2" name="图片 1"/>
          <p:cNvPicPr>
            <a:picLocks noChangeAspect="1"/>
          </p:cNvPicPr>
          <p:nvPr/>
        </p:nvPicPr>
        <p:blipFill>
          <a:blip r:embed="rId2"/>
          <a:srcRect/>
          <a:stretch>
            <a:fillRect/>
          </a:stretch>
        </p:blipFill>
        <p:spPr bwMode="auto">
          <a:xfrm>
            <a:off x="0" y="836613"/>
            <a:ext cx="4500563" cy="6021387"/>
          </a:xfrm>
          <a:prstGeom prst="rect">
            <a:avLst/>
          </a:prstGeom>
          <a:noFill/>
          <a:ln w="9525">
            <a:noFill/>
            <a:miter lim="800000"/>
            <a:headEnd/>
            <a:tailEnd/>
          </a:ln>
        </p:spPr>
      </p:pic>
      <p:pic>
        <p:nvPicPr>
          <p:cNvPr id="3" name="图片 2"/>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a:stretch>
            <a:fillRect/>
          </a:stretch>
        </p:blipFill>
        <p:spPr bwMode="auto">
          <a:xfrm>
            <a:off x="323850" y="34925"/>
            <a:ext cx="6858000" cy="6823075"/>
          </a:xfrm>
          <a:prstGeom prst="rect">
            <a:avLst/>
          </a:prstGeom>
          <a:noFill/>
          <a:ln w="9525">
            <a:noFill/>
            <a:miter lim="800000"/>
            <a:headEnd/>
            <a:tailEnd/>
          </a:ln>
        </p:spPr>
      </p:pic>
      <p:pic>
        <p:nvPicPr>
          <p:cNvPr id="3" name="图片 2"/>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8"/>
          <p:cNvSpPr txBox="1">
            <a:spLocks noChangeArrowheads="1"/>
          </p:cNvSpPr>
          <p:nvPr/>
        </p:nvSpPr>
        <p:spPr bwMode="auto">
          <a:xfrm>
            <a:off x="0" y="188913"/>
            <a:ext cx="7380288" cy="461962"/>
          </a:xfrm>
          <a:prstGeom prst="rect">
            <a:avLst/>
          </a:prstGeom>
          <a:noFill/>
          <a:ln w="9525">
            <a:noFill/>
            <a:miter lim="800000"/>
            <a:headEnd/>
            <a:tailEnd/>
          </a:ln>
        </p:spPr>
        <p:txBody>
          <a:bodyPr>
            <a:spAutoFit/>
          </a:bodyPr>
          <a:lstStyle/>
          <a:p>
            <a:r>
              <a:rPr lang="zh-CN" altLang="en-US" sz="2400" b="1">
                <a:latin typeface="黑体" pitchFamily="49" charset="-122"/>
                <a:ea typeface="黑体" pitchFamily="49" charset="-122"/>
              </a:rPr>
              <a:t>慢阻肺肺功能严重程度分级</a:t>
            </a:r>
          </a:p>
        </p:txBody>
      </p:sp>
      <p:sp>
        <p:nvSpPr>
          <p:cNvPr id="38914" name="矩形 44"/>
          <p:cNvSpPr>
            <a:spLocks noChangeArrowheads="1"/>
          </p:cNvSpPr>
          <p:nvPr/>
        </p:nvSpPr>
        <p:spPr bwMode="auto">
          <a:xfrm>
            <a:off x="539750" y="5373688"/>
            <a:ext cx="2733675" cy="1014412"/>
          </a:xfrm>
          <a:prstGeom prst="rect">
            <a:avLst/>
          </a:prstGeom>
          <a:noFill/>
          <a:ln w="9525">
            <a:noFill/>
            <a:miter lim="800000"/>
            <a:headEnd/>
            <a:tailEnd/>
          </a:ln>
        </p:spPr>
        <p:txBody>
          <a:bodyPr>
            <a:spAutoFit/>
          </a:bodyPr>
          <a:lstStyle/>
          <a:p>
            <a:pPr>
              <a:lnSpc>
                <a:spcPct val="150000"/>
              </a:lnSpc>
            </a:pPr>
            <a:r>
              <a:rPr lang="en-US" altLang="zh-CN" sz="1200">
                <a:latin typeface="黑体" pitchFamily="49" charset="-122"/>
                <a:ea typeface="黑体" pitchFamily="49" charset="-122"/>
              </a:rPr>
              <a:t>*</a:t>
            </a:r>
            <a:r>
              <a:rPr lang="zh-CN" altLang="en-US" sz="1600" b="1">
                <a:solidFill>
                  <a:srgbClr val="C00000"/>
                </a:solidFill>
                <a:latin typeface="黑体" pitchFamily="49" charset="-122"/>
                <a:ea typeface="黑体" pitchFamily="49" charset="-122"/>
              </a:rPr>
              <a:t>基于支气管舒张剂后</a:t>
            </a:r>
            <a:r>
              <a:rPr lang="en-US" altLang="zh-CN" sz="1600" b="1">
                <a:solidFill>
                  <a:srgbClr val="C00000"/>
                </a:solidFill>
                <a:latin typeface="黑体" pitchFamily="49" charset="-122"/>
                <a:ea typeface="黑体" pitchFamily="49" charset="-122"/>
                <a:cs typeface="Arial" charset="0"/>
              </a:rPr>
              <a:t>FEV</a:t>
            </a:r>
            <a:r>
              <a:rPr lang="en-US" altLang="zh-CN" sz="1600" b="1" baseline="-25000">
                <a:solidFill>
                  <a:srgbClr val="C00000"/>
                </a:solidFill>
                <a:latin typeface="黑体" pitchFamily="49" charset="-122"/>
                <a:ea typeface="黑体" pitchFamily="49" charset="-122"/>
                <a:cs typeface="Arial" charset="0"/>
              </a:rPr>
              <a:t>1</a:t>
            </a:r>
          </a:p>
          <a:p>
            <a:pPr>
              <a:lnSpc>
                <a:spcPct val="150000"/>
              </a:lnSpc>
            </a:pPr>
            <a:r>
              <a:rPr lang="en-US" altLang="zh-CN" sz="1200">
                <a:latin typeface="黑体" pitchFamily="49" charset="-122"/>
                <a:ea typeface="黑体" pitchFamily="49" charset="-122"/>
                <a:cs typeface="Arial" charset="0"/>
              </a:rPr>
              <a:t>FEV</a:t>
            </a:r>
            <a:r>
              <a:rPr lang="en-US" altLang="zh-CN" sz="1200" baseline="-25000">
                <a:latin typeface="黑体" pitchFamily="49" charset="-122"/>
                <a:ea typeface="黑体" pitchFamily="49" charset="-122"/>
                <a:cs typeface="Arial" charset="0"/>
              </a:rPr>
              <a:t>1</a:t>
            </a:r>
            <a:r>
              <a:rPr lang="zh-CN" altLang="en-US" sz="1200">
                <a:latin typeface="黑体" pitchFamily="49" charset="-122"/>
                <a:ea typeface="黑体" pitchFamily="49" charset="-122"/>
                <a:cs typeface="Arial" charset="0"/>
              </a:rPr>
              <a:t>：</a:t>
            </a:r>
            <a:r>
              <a:rPr lang="zh-CN" altLang="en-US" sz="1200">
                <a:latin typeface="黑体" pitchFamily="49" charset="-122"/>
                <a:ea typeface="黑体" pitchFamily="49" charset="-122"/>
              </a:rPr>
              <a:t>第一秒用力呼气容积</a:t>
            </a:r>
            <a:endParaRPr lang="en-US" altLang="zh-CN" sz="1200">
              <a:latin typeface="黑体" pitchFamily="49" charset="-122"/>
              <a:ea typeface="黑体" pitchFamily="49" charset="-122"/>
            </a:endParaRPr>
          </a:p>
          <a:p>
            <a:pPr>
              <a:lnSpc>
                <a:spcPct val="150000"/>
              </a:lnSpc>
            </a:pPr>
            <a:r>
              <a:rPr lang="en-US" altLang="zh-CN" sz="1200">
                <a:latin typeface="黑体" pitchFamily="49" charset="-122"/>
                <a:ea typeface="黑体" pitchFamily="49" charset="-122"/>
              </a:rPr>
              <a:t>FVC</a:t>
            </a:r>
            <a:r>
              <a:rPr lang="zh-CN" altLang="en-US" sz="1200">
                <a:latin typeface="黑体" pitchFamily="49" charset="-122"/>
                <a:ea typeface="黑体" pitchFamily="49" charset="-122"/>
              </a:rPr>
              <a:t>：用力肺活量</a:t>
            </a:r>
          </a:p>
        </p:txBody>
      </p:sp>
      <p:sp>
        <p:nvSpPr>
          <p:cNvPr id="38915" name="内容占位符 2"/>
          <p:cNvSpPr txBox="1">
            <a:spLocks/>
          </p:cNvSpPr>
          <p:nvPr/>
        </p:nvSpPr>
        <p:spPr bwMode="auto">
          <a:xfrm>
            <a:off x="17463" y="6538913"/>
            <a:ext cx="8515350" cy="274637"/>
          </a:xfrm>
          <a:prstGeom prst="rect">
            <a:avLst/>
          </a:prstGeom>
          <a:noFill/>
          <a:ln w="9525">
            <a:noFill/>
            <a:miter lim="800000"/>
            <a:headEnd/>
            <a:tailEnd/>
          </a:ln>
        </p:spPr>
        <p:txBody>
          <a:bodyPr/>
          <a:lstStyle/>
          <a:p>
            <a:pPr>
              <a:lnSpc>
                <a:spcPct val="90000"/>
              </a:lnSpc>
              <a:spcBef>
                <a:spcPct val="50000"/>
              </a:spcBef>
              <a:buFont typeface="Arial" charset="0"/>
              <a:buNone/>
            </a:pPr>
            <a:r>
              <a:rPr lang="en-US" altLang="zh-CN" sz="1000">
                <a:latin typeface="黑体" pitchFamily="49" charset="-122"/>
                <a:ea typeface="黑体" pitchFamily="49" charset="-122"/>
              </a:rPr>
              <a:t>Global strategy for the diagnosis, management, and revention of chronic obstructive pulmonary disease updated 2015.</a:t>
            </a:r>
          </a:p>
        </p:txBody>
      </p:sp>
      <p:graphicFrame>
        <p:nvGraphicFramePr>
          <p:cNvPr id="32" name="Group 48"/>
          <p:cNvGraphicFramePr>
            <a:graphicFrameLocks/>
          </p:cNvGraphicFramePr>
          <p:nvPr/>
        </p:nvGraphicFramePr>
        <p:xfrm>
          <a:off x="611188" y="836613"/>
          <a:ext cx="7561262" cy="4537075"/>
        </p:xfrm>
        <a:graphic>
          <a:graphicData uri="http://schemas.openxmlformats.org/drawingml/2006/table">
            <a:tbl>
              <a:tblPr/>
              <a:tblGrid>
                <a:gridCol w="2384798"/>
                <a:gridCol w="5176042"/>
              </a:tblGrid>
              <a:tr h="1046522">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慢性阻塞性肺疾病气流受限严重程度的肺功能分级</a:t>
                      </a:r>
                      <a:endParaRPr kumimoji="0" lang="zh-CN" altLang="en-US" sz="1400" b="0"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（基于支气管扩张剂后</a:t>
                      </a: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FEV1</a:t>
                      </a: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a:t>
                      </a:r>
                      <a:endParaRPr kumimoji="0" 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hMerge="1">
                  <a:txBody>
                    <a:bodyPr/>
                    <a:lstStyle/>
                    <a:p>
                      <a:endParaRPr lang="zh-CN" altLang="en-US"/>
                    </a:p>
                  </a:txBody>
                  <a:tcPr/>
                </a:tc>
              </a:tr>
              <a:tr h="726428">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患者</a:t>
                      </a: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rPr>
                        <a:t>FEV1/FVC&lt; 0.70</a:t>
                      </a:r>
                      <a:endParaRPr kumimoji="0" lang="en-US" sz="1400" b="1" i="0" u="none" strike="noStrike" cap="none" normalizeH="0" baseline="0" dirty="0" smtClean="0">
                        <a:ln>
                          <a:noFill/>
                        </a:ln>
                        <a:solidFill>
                          <a:schemeClr val="bg1"/>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hMerge="1">
                  <a:txBody>
                    <a:bodyPr/>
                    <a:lstStyle/>
                    <a:p>
                      <a:endParaRPr lang="zh-CN" altLang="en-US"/>
                    </a:p>
                  </a:txBody>
                  <a:tcPr/>
                </a:tc>
              </a:tr>
              <a:tr h="699943">
                <a:tc>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GOLD I</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级</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轻度</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FEV</a:t>
                      </a:r>
                      <a:r>
                        <a:rPr kumimoji="0" lang="en-US" altLang="zh-CN" sz="1400" b="1" i="0" u="none" strike="noStrike" cap="none" normalizeH="0" baseline="-25000" dirty="0" smtClean="0">
                          <a:ln>
                            <a:noFill/>
                          </a:ln>
                          <a:solidFill>
                            <a:srgbClr val="000000"/>
                          </a:solidFill>
                          <a:effectLst/>
                          <a:latin typeface="微软雅黑" pitchFamily="34" charset="-122"/>
                          <a:ea typeface="微软雅黑" pitchFamily="34" charset="-122"/>
                          <a:cs typeface="Arial" pitchFamily="34" charset="0"/>
                        </a:rPr>
                        <a:t>1</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 ≥80%</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预计值</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94536">
                <a:tc>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GOLD II</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级</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中度</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50%≤FEV</a:t>
                      </a:r>
                      <a:r>
                        <a:rPr kumimoji="0" lang="en-US" altLang="zh-CN" sz="1400" b="1" i="0" u="none" strike="noStrike" cap="none" normalizeH="0" baseline="-25000" dirty="0" smtClean="0">
                          <a:ln>
                            <a:noFill/>
                          </a:ln>
                          <a:solidFill>
                            <a:srgbClr val="000000"/>
                          </a:solidFill>
                          <a:effectLst/>
                          <a:latin typeface="微软雅黑" pitchFamily="34" charset="-122"/>
                          <a:ea typeface="微软雅黑" pitchFamily="34" charset="-122"/>
                          <a:cs typeface="Arial" pitchFamily="34" charset="0"/>
                        </a:rPr>
                        <a:t>1</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 &lt;80%</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预计值</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94536">
                <a:tc>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GOLD III</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级</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重度</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30%≤FEV</a:t>
                      </a:r>
                      <a:r>
                        <a:rPr kumimoji="0" lang="en-US" altLang="zh-CN" sz="1400" b="1" i="0" u="none" strike="noStrike" cap="none" normalizeH="0" baseline="-25000" dirty="0" smtClean="0">
                          <a:ln>
                            <a:noFill/>
                          </a:ln>
                          <a:solidFill>
                            <a:srgbClr val="000000"/>
                          </a:solidFill>
                          <a:effectLst/>
                          <a:latin typeface="微软雅黑" pitchFamily="34" charset="-122"/>
                          <a:ea typeface="微软雅黑" pitchFamily="34" charset="-122"/>
                          <a:cs typeface="Arial" pitchFamily="34" charset="0"/>
                        </a:rPr>
                        <a:t>1</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 &lt;50%</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预计值</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74539">
                <a:tc>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GOLD IV</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级</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极重度</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FEV</a:t>
                      </a:r>
                      <a:r>
                        <a:rPr kumimoji="0" lang="en-US" altLang="zh-CN" sz="1400" b="1" i="0" u="none" strike="noStrike" cap="none" normalizeH="0" baseline="-25000" dirty="0" smtClean="0">
                          <a:ln>
                            <a:noFill/>
                          </a:ln>
                          <a:solidFill>
                            <a:srgbClr val="000000"/>
                          </a:solidFill>
                          <a:effectLst/>
                          <a:latin typeface="微软雅黑" pitchFamily="34" charset="-122"/>
                          <a:ea typeface="微软雅黑" pitchFamily="34" charset="-122"/>
                          <a:cs typeface="Arial" pitchFamily="34" charset="0"/>
                        </a:rPr>
                        <a:t>1</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 &lt;30%</a:t>
                      </a:r>
                      <a:r>
                        <a:rPr kumimoji="0" lang="zh-CN" alt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rPr>
                        <a:t>预计值</a:t>
                      </a:r>
                      <a:endParaRPr kumimoji="0" lang="en-US" sz="1400" b="1" i="0" u="none" strike="noStrike" cap="none" normalizeH="0" baseline="0" dirty="0" smtClean="0">
                        <a:ln>
                          <a:noFill/>
                        </a:ln>
                        <a:solidFill>
                          <a:srgbClr val="000000"/>
                        </a:solidFill>
                        <a:effectLst/>
                        <a:latin typeface="微软雅黑" pitchFamily="34" charset="-122"/>
                        <a:ea typeface="微软雅黑" pitchFamily="34" charset="-122"/>
                        <a:cs typeface="Arial"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C:\Documents and Settings\Administrator\Application Data\Tencent\Users\2059813301\QQ\WinTemp\RichOle\J]780[L[RTGK{3(Q~U1EK46.png"/>
          <p:cNvPicPr>
            <a:picLocks noChangeAspect="1" noChangeArrowheads="1"/>
          </p:cNvPicPr>
          <p:nvPr/>
        </p:nvPicPr>
        <p:blipFill>
          <a:blip r:embed="rId2"/>
          <a:srcRect/>
          <a:stretch>
            <a:fillRect/>
          </a:stretch>
        </p:blipFill>
        <p:spPr bwMode="auto">
          <a:xfrm>
            <a:off x="0" y="544513"/>
            <a:ext cx="9144000" cy="6313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8"/>
          <p:cNvSpPr txBox="1">
            <a:spLocks noChangeArrowheads="1"/>
          </p:cNvSpPr>
          <p:nvPr/>
        </p:nvSpPr>
        <p:spPr bwMode="auto">
          <a:xfrm>
            <a:off x="2890838" y="115888"/>
            <a:ext cx="2994025" cy="52387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zh-CN" altLang="en-US" sz="2800" b="1" dirty="0" smtClean="0">
                <a:solidFill>
                  <a:schemeClr val="tx1">
                    <a:lumMod val="85000"/>
                    <a:lumOff val="15000"/>
                  </a:schemeClr>
                </a:solidFill>
                <a:latin typeface="黑体" pitchFamily="49" charset="-122"/>
                <a:ea typeface="黑体" pitchFamily="49" charset="-122"/>
              </a:rPr>
              <a:t>主要内容</a:t>
            </a:r>
          </a:p>
        </p:txBody>
      </p:sp>
      <p:sp>
        <p:nvSpPr>
          <p:cNvPr id="35" name="矩形 34"/>
          <p:cNvSpPr/>
          <p:nvPr/>
        </p:nvSpPr>
        <p:spPr>
          <a:xfrm>
            <a:off x="2072046" y="1676618"/>
            <a:ext cx="5511151"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36" name="矩形 35"/>
          <p:cNvSpPr/>
          <p:nvPr/>
        </p:nvSpPr>
        <p:spPr>
          <a:xfrm>
            <a:off x="1314450" y="1651000"/>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1510" name="TextBox 6"/>
          <p:cNvSpPr txBox="1">
            <a:spLocks noChangeArrowheads="1"/>
          </p:cNvSpPr>
          <p:nvPr/>
        </p:nvSpPr>
        <p:spPr bwMode="auto">
          <a:xfrm>
            <a:off x="1392238" y="1881188"/>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01</a:t>
            </a:r>
            <a:endParaRPr lang="zh-CN" altLang="en-US" sz="2000" b="1">
              <a:solidFill>
                <a:schemeClr val="bg1"/>
              </a:solidFill>
              <a:latin typeface="黑体" pitchFamily="49" charset="-122"/>
              <a:ea typeface="黑体" pitchFamily="49" charset="-122"/>
            </a:endParaRPr>
          </a:p>
        </p:txBody>
      </p:sp>
      <p:sp>
        <p:nvSpPr>
          <p:cNvPr id="21511" name="TextBox 7"/>
          <p:cNvSpPr txBox="1">
            <a:spLocks noChangeArrowheads="1"/>
          </p:cNvSpPr>
          <p:nvPr/>
        </p:nvSpPr>
        <p:spPr bwMode="auto">
          <a:xfrm>
            <a:off x="2174875" y="1893888"/>
            <a:ext cx="4471988" cy="708025"/>
          </a:xfrm>
          <a:prstGeom prst="rect">
            <a:avLst/>
          </a:prstGeom>
          <a:noFill/>
          <a:ln w="9525">
            <a:noFill/>
            <a:miter lim="800000"/>
            <a:headEnd/>
            <a:tailEnd/>
          </a:ln>
        </p:spPr>
        <p:txBody>
          <a:bodyPr>
            <a:spAutoFit/>
          </a:bodyPr>
          <a:lstStyle/>
          <a:p>
            <a:r>
              <a:rPr lang="zh-CN" altLang="zh-CN" sz="2000" b="1">
                <a:latin typeface="黑体" pitchFamily="49" charset="-122"/>
                <a:ea typeface="黑体" pitchFamily="49" charset="-122"/>
              </a:rPr>
              <a:t>基层医院慢阻肺诊疗现状</a:t>
            </a:r>
          </a:p>
          <a:p>
            <a:endParaRPr lang="en-US" altLang="zh-CN" sz="2000" b="1">
              <a:latin typeface="黑体" pitchFamily="49" charset="-122"/>
              <a:ea typeface="黑体" pitchFamily="49" charset="-122"/>
            </a:endParaRPr>
          </a:p>
        </p:txBody>
      </p:sp>
      <p:sp>
        <p:nvSpPr>
          <p:cNvPr id="39" name="矩形 38"/>
          <p:cNvSpPr/>
          <p:nvPr/>
        </p:nvSpPr>
        <p:spPr>
          <a:xfrm>
            <a:off x="2073750" y="2707260"/>
            <a:ext cx="5509447"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0" name="矩形 39"/>
          <p:cNvSpPr/>
          <p:nvPr/>
        </p:nvSpPr>
        <p:spPr>
          <a:xfrm>
            <a:off x="1316038" y="2682875"/>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1516" name="TextBox 10"/>
          <p:cNvSpPr txBox="1">
            <a:spLocks noChangeArrowheads="1"/>
          </p:cNvSpPr>
          <p:nvPr/>
        </p:nvSpPr>
        <p:spPr bwMode="auto">
          <a:xfrm>
            <a:off x="1395413" y="2911475"/>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02</a:t>
            </a:r>
            <a:endParaRPr lang="zh-CN" altLang="en-US" sz="2000" b="1">
              <a:solidFill>
                <a:schemeClr val="bg1"/>
              </a:solidFill>
              <a:latin typeface="黑体" pitchFamily="49" charset="-122"/>
              <a:ea typeface="黑体" pitchFamily="49" charset="-122"/>
            </a:endParaRPr>
          </a:p>
        </p:txBody>
      </p:sp>
      <p:sp>
        <p:nvSpPr>
          <p:cNvPr id="42" name="TextBox 41"/>
          <p:cNvSpPr txBox="1"/>
          <p:nvPr/>
        </p:nvSpPr>
        <p:spPr>
          <a:xfrm>
            <a:off x="2163763" y="2884488"/>
            <a:ext cx="4903787"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推进基层医院慢阻肺规范化诊疗</a:t>
            </a:r>
            <a:endParaRPr lang="en-US" altLang="zh-CN" sz="2000" b="1" dirty="0">
              <a:solidFill>
                <a:schemeClr val="bg1">
                  <a:lumMod val="85000"/>
                </a:schemeClr>
              </a:solidFill>
              <a:latin typeface="黑体" pitchFamily="49" charset="-122"/>
              <a:ea typeface="黑体" pitchFamily="49" charset="-122"/>
            </a:endParaRPr>
          </a:p>
        </p:txBody>
      </p:sp>
      <p:sp>
        <p:nvSpPr>
          <p:cNvPr id="43" name="矩形 42"/>
          <p:cNvSpPr/>
          <p:nvPr/>
        </p:nvSpPr>
        <p:spPr>
          <a:xfrm>
            <a:off x="2065218" y="3774996"/>
            <a:ext cx="5517979"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4" name="矩形 43"/>
          <p:cNvSpPr/>
          <p:nvPr/>
        </p:nvSpPr>
        <p:spPr>
          <a:xfrm>
            <a:off x="1306513" y="37496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1522" name="TextBox 14"/>
          <p:cNvSpPr txBox="1">
            <a:spLocks noChangeArrowheads="1"/>
          </p:cNvSpPr>
          <p:nvPr/>
        </p:nvSpPr>
        <p:spPr bwMode="auto">
          <a:xfrm>
            <a:off x="1385888" y="39798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03</a:t>
            </a:r>
            <a:endParaRPr lang="zh-CN" altLang="en-US" sz="2000" b="1">
              <a:solidFill>
                <a:schemeClr val="bg1"/>
              </a:solidFill>
              <a:latin typeface="黑体" pitchFamily="49" charset="-122"/>
              <a:ea typeface="黑体" pitchFamily="49" charset="-122"/>
            </a:endParaRPr>
          </a:p>
        </p:txBody>
      </p:sp>
      <p:sp>
        <p:nvSpPr>
          <p:cNvPr id="46" name="TextBox 45"/>
          <p:cNvSpPr txBox="1"/>
          <p:nvPr/>
        </p:nvSpPr>
        <p:spPr>
          <a:xfrm>
            <a:off x="2139950" y="3990975"/>
            <a:ext cx="5427663" cy="401638"/>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典型病历</a:t>
            </a:r>
            <a:endParaRPr lang="en-US" altLang="zh-CN" sz="2000" b="1" dirty="0">
              <a:solidFill>
                <a:schemeClr val="bg1">
                  <a:lumMod val="85000"/>
                </a:schemeClr>
              </a:solidFill>
              <a:latin typeface="黑体" pitchFamily="49" charset="-122"/>
              <a:ea typeface="黑体" pitchFamily="49" charset="-122"/>
            </a:endParaRPr>
          </a:p>
        </p:txBody>
      </p:sp>
      <p:sp>
        <p:nvSpPr>
          <p:cNvPr id="15" name="矩形 14"/>
          <p:cNvSpPr/>
          <p:nvPr/>
        </p:nvSpPr>
        <p:spPr>
          <a:xfrm>
            <a:off x="2074011" y="4841790"/>
            <a:ext cx="5509186"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16" name="矩形 15"/>
          <p:cNvSpPr/>
          <p:nvPr/>
        </p:nvSpPr>
        <p:spPr>
          <a:xfrm>
            <a:off x="1316038" y="48164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1528" name="TextBox 14"/>
          <p:cNvSpPr txBox="1">
            <a:spLocks noChangeArrowheads="1"/>
          </p:cNvSpPr>
          <p:nvPr/>
        </p:nvSpPr>
        <p:spPr bwMode="auto">
          <a:xfrm>
            <a:off x="1395413" y="50466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04</a:t>
            </a:r>
            <a:endParaRPr lang="zh-CN" altLang="en-US" sz="2000" b="1">
              <a:solidFill>
                <a:schemeClr val="bg1"/>
              </a:solidFill>
              <a:latin typeface="黑体" pitchFamily="49" charset="-122"/>
              <a:ea typeface="黑体" pitchFamily="49" charset="-122"/>
            </a:endParaRPr>
          </a:p>
        </p:txBody>
      </p:sp>
      <p:sp>
        <p:nvSpPr>
          <p:cNvPr id="18" name="TextBox 17"/>
          <p:cNvSpPr txBox="1"/>
          <p:nvPr/>
        </p:nvSpPr>
        <p:spPr>
          <a:xfrm>
            <a:off x="2176463" y="5084763"/>
            <a:ext cx="5407025"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社区优势</a:t>
            </a:r>
            <a:endParaRPr lang="en-US" altLang="zh-CN" sz="2000" b="1" dirty="0">
              <a:solidFill>
                <a:schemeClr val="bg1">
                  <a:lumMod val="85000"/>
                </a:schemeClr>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2898775" y="4991100"/>
            <a:ext cx="2651125" cy="1258888"/>
            <a:chOff x="228" y="1924"/>
            <a:chExt cx="1674" cy="793"/>
          </a:xfrm>
        </p:grpSpPr>
        <p:sp>
          <p:nvSpPr>
            <p:cNvPr id="42013" name="Text Box 9"/>
            <p:cNvSpPr txBox="1">
              <a:spLocks noChangeArrowheads="1"/>
            </p:cNvSpPr>
            <p:nvPr/>
          </p:nvSpPr>
          <p:spPr bwMode="auto">
            <a:xfrm>
              <a:off x="267" y="1978"/>
              <a:ext cx="1635" cy="679"/>
            </a:xfrm>
            <a:prstGeom prst="rect">
              <a:avLst/>
            </a:prstGeom>
            <a:noFill/>
            <a:ln w="9525">
              <a:noFill/>
              <a:miter lim="800000"/>
              <a:headEnd/>
              <a:tailEnd/>
            </a:ln>
          </p:spPr>
          <p:txBody>
            <a:bodyPr>
              <a:spAutoFit/>
            </a:bodyPr>
            <a:lstStyle/>
            <a:p>
              <a:pPr algn="ctr">
                <a:buFont typeface="Wingdings" pitchFamily="2" charset="2"/>
                <a:buNone/>
              </a:pPr>
              <a:r>
                <a:rPr lang="zh-CN" altLang="en-US" sz="2400" b="1">
                  <a:latin typeface="微软雅黑" pitchFamily="34" charset="-122"/>
                  <a:ea typeface="微软雅黑" pitchFamily="34" charset="-122"/>
                </a:rPr>
                <a:t>呼吸肺功能</a:t>
              </a:r>
              <a:r>
                <a:rPr lang="en-US" altLang="zh-CN" sz="2400" b="1">
                  <a:latin typeface="微软雅黑" pitchFamily="34" charset="-122"/>
                  <a:ea typeface="微软雅黑" pitchFamily="34" charset="-122"/>
                </a:rPr>
                <a:t>: </a:t>
              </a:r>
            </a:p>
            <a:p>
              <a:pPr algn="ctr">
                <a:buFont typeface="Wingdings" pitchFamily="2" charset="2"/>
                <a:buNone/>
              </a:pPr>
              <a:r>
                <a:rPr lang="en-US" altLang="zh-CN" sz="2000">
                  <a:latin typeface="微软雅黑" pitchFamily="34" charset="-122"/>
                  <a:ea typeface="微软雅黑" pitchFamily="34" charset="-122"/>
                </a:rPr>
                <a:t>FEV1 /FVC &lt; 70%</a:t>
              </a:r>
            </a:p>
            <a:p>
              <a:pPr algn="ctr">
                <a:buFont typeface="Wingdings" pitchFamily="2" charset="2"/>
                <a:buNone/>
              </a:pPr>
              <a:r>
                <a:rPr lang="zh-CN" altLang="en-US">
                  <a:latin typeface="微软雅黑" pitchFamily="34" charset="-122"/>
                  <a:ea typeface="微软雅黑" pitchFamily="34" charset="-122"/>
                </a:rPr>
                <a:t>（支气管扩张剂后）</a:t>
              </a:r>
              <a:endParaRPr lang="en-US" altLang="zh-CN">
                <a:latin typeface="微软雅黑" pitchFamily="34" charset="-122"/>
                <a:ea typeface="微软雅黑" pitchFamily="34" charset="-122"/>
              </a:endParaRPr>
            </a:p>
          </p:txBody>
        </p:sp>
        <p:sp>
          <p:nvSpPr>
            <p:cNvPr id="42014" name="AutoShape 10"/>
            <p:cNvSpPr>
              <a:spLocks noChangeArrowheads="1"/>
            </p:cNvSpPr>
            <p:nvPr/>
          </p:nvSpPr>
          <p:spPr bwMode="auto">
            <a:xfrm>
              <a:off x="228" y="1924"/>
              <a:ext cx="1674" cy="793"/>
            </a:xfrm>
            <a:prstGeom prst="hexagon">
              <a:avLst>
                <a:gd name="adj" fmla="val 34206"/>
                <a:gd name="vf" fmla="val 115470"/>
              </a:avLst>
            </a:prstGeom>
            <a:noFill/>
            <a:ln w="9525">
              <a:solidFill>
                <a:schemeClr val="tx1"/>
              </a:solidFill>
              <a:miter lim="800000"/>
              <a:headEnd/>
              <a:tailEnd/>
            </a:ln>
          </p:spPr>
          <p:txBody>
            <a:bodyPr wrap="none" anchor="ctr"/>
            <a:lstStyle/>
            <a:p>
              <a:pPr eaLnBrk="0" hangingPunct="0">
                <a:buFont typeface="Wingdings" pitchFamily="2" charset="2"/>
                <a:buNone/>
              </a:pPr>
              <a:endParaRPr lang="zh-CN" altLang="en-US">
                <a:latin typeface="微软雅黑" pitchFamily="34" charset="-122"/>
                <a:ea typeface="微软雅黑" pitchFamily="34" charset="-122"/>
              </a:endParaRPr>
            </a:p>
          </p:txBody>
        </p:sp>
      </p:grpSp>
      <p:grpSp>
        <p:nvGrpSpPr>
          <p:cNvPr id="6" name="组合 14"/>
          <p:cNvGrpSpPr>
            <a:grpSpLocks/>
          </p:cNvGrpSpPr>
          <p:nvPr/>
        </p:nvGrpSpPr>
        <p:grpSpPr bwMode="auto">
          <a:xfrm>
            <a:off x="6985000" y="5211763"/>
            <a:ext cx="1522413" cy="990600"/>
            <a:chOff x="6746802" y="5258522"/>
            <a:chExt cx="1522513" cy="991190"/>
          </a:xfrm>
        </p:grpSpPr>
        <p:sp>
          <p:nvSpPr>
            <p:cNvPr id="42011" name="Text Box 12"/>
            <p:cNvSpPr txBox="1">
              <a:spLocks noChangeArrowheads="1"/>
            </p:cNvSpPr>
            <p:nvPr/>
          </p:nvSpPr>
          <p:spPr bwMode="auto">
            <a:xfrm>
              <a:off x="6746802" y="5304071"/>
              <a:ext cx="1522513" cy="831492"/>
            </a:xfrm>
            <a:prstGeom prst="rect">
              <a:avLst/>
            </a:prstGeom>
            <a:noFill/>
            <a:ln w="9525">
              <a:noFill/>
              <a:miter lim="800000"/>
              <a:headEnd/>
              <a:tailEnd/>
            </a:ln>
          </p:spPr>
          <p:txBody>
            <a:bodyPr>
              <a:spAutoFit/>
            </a:bodyPr>
            <a:lstStyle/>
            <a:p>
              <a:pPr algn="ctr">
                <a:buFont typeface="Wingdings" pitchFamily="2" charset="2"/>
                <a:buNone/>
              </a:pPr>
              <a:r>
                <a:rPr lang="zh-CN" altLang="en-US" sz="2400" b="1">
                  <a:solidFill>
                    <a:srgbClr val="C00000"/>
                  </a:solidFill>
                  <a:latin typeface="微软雅黑" pitchFamily="34" charset="-122"/>
                  <a:ea typeface="微软雅黑" pitchFamily="34" charset="-122"/>
                </a:rPr>
                <a:t>慢阻肺</a:t>
              </a:r>
              <a:endParaRPr lang="en-US" altLang="zh-CN" sz="2400" b="1">
                <a:solidFill>
                  <a:srgbClr val="C00000"/>
                </a:solidFill>
                <a:latin typeface="微软雅黑" pitchFamily="34" charset="-122"/>
                <a:ea typeface="微软雅黑" pitchFamily="34" charset="-122"/>
              </a:endParaRPr>
            </a:p>
            <a:p>
              <a:pPr algn="ctr">
                <a:buFont typeface="Wingdings" pitchFamily="2" charset="2"/>
                <a:buNone/>
              </a:pPr>
              <a:r>
                <a:rPr lang="zh-CN" altLang="en-US" sz="2400" b="1">
                  <a:solidFill>
                    <a:srgbClr val="C00000"/>
                  </a:solidFill>
                  <a:latin typeface="微软雅黑" pitchFamily="34" charset="-122"/>
                  <a:ea typeface="微软雅黑" pitchFamily="34" charset="-122"/>
                </a:rPr>
                <a:t>确诊</a:t>
              </a:r>
            </a:p>
          </p:txBody>
        </p:sp>
        <p:sp>
          <p:nvSpPr>
            <p:cNvPr id="42012" name="Rectangle 15"/>
            <p:cNvSpPr>
              <a:spLocks noChangeArrowheads="1"/>
            </p:cNvSpPr>
            <p:nvPr/>
          </p:nvSpPr>
          <p:spPr bwMode="auto">
            <a:xfrm>
              <a:off x="6782807" y="5258522"/>
              <a:ext cx="1450504" cy="991190"/>
            </a:xfrm>
            <a:prstGeom prst="rect">
              <a:avLst/>
            </a:prstGeom>
            <a:noFill/>
            <a:ln w="28575" cap="sq">
              <a:solidFill>
                <a:srgbClr val="CC0099"/>
              </a:solidFill>
              <a:miter lim="800000"/>
              <a:headEnd type="none" w="sm" len="sm"/>
              <a:tailEnd type="none" w="sm" len="sm"/>
            </a:ln>
          </p:spPr>
          <p:txBody>
            <a:bodyPr wrap="none" anchor="ctr"/>
            <a:lstStyle/>
            <a:p>
              <a:pPr eaLnBrk="0" hangingPunct="0">
                <a:buFont typeface="Wingdings" pitchFamily="2" charset="2"/>
                <a:buNone/>
              </a:pPr>
              <a:endParaRPr lang="zh-CN" altLang="en-US">
                <a:latin typeface="微软雅黑" pitchFamily="34" charset="-122"/>
                <a:ea typeface="微软雅黑" pitchFamily="34" charset="-122"/>
              </a:endParaRPr>
            </a:p>
          </p:txBody>
        </p:sp>
      </p:grpSp>
      <p:grpSp>
        <p:nvGrpSpPr>
          <p:cNvPr id="7" name="组合 7"/>
          <p:cNvGrpSpPr>
            <a:grpSpLocks/>
          </p:cNvGrpSpPr>
          <p:nvPr/>
        </p:nvGrpSpPr>
        <p:grpSpPr bwMode="auto">
          <a:xfrm>
            <a:off x="776288" y="2276475"/>
            <a:ext cx="2516187" cy="2097088"/>
            <a:chOff x="1043608" y="1412266"/>
            <a:chExt cx="2516018" cy="2098578"/>
          </a:xfrm>
        </p:grpSpPr>
        <p:grpSp>
          <p:nvGrpSpPr>
            <p:cNvPr id="42005" name="组合 5"/>
            <p:cNvGrpSpPr>
              <a:grpSpLocks/>
            </p:cNvGrpSpPr>
            <p:nvPr/>
          </p:nvGrpSpPr>
          <p:grpSpPr bwMode="auto">
            <a:xfrm>
              <a:off x="1043608" y="1878732"/>
              <a:ext cx="2516018" cy="1632112"/>
              <a:chOff x="1043608" y="1878732"/>
              <a:chExt cx="2516018" cy="1632112"/>
            </a:xfrm>
          </p:grpSpPr>
          <p:sp>
            <p:nvSpPr>
              <p:cNvPr id="2" name="圆角矩形 1"/>
              <p:cNvSpPr/>
              <p:nvPr/>
            </p:nvSpPr>
            <p:spPr>
              <a:xfrm>
                <a:off x="1043608" y="1916832"/>
                <a:ext cx="2516018" cy="1576201"/>
              </a:xfrm>
              <a:prstGeom prst="roundRect">
                <a:avLst/>
              </a:prstGeom>
              <a:solidFill>
                <a:schemeClr val="bg1"/>
              </a:solidFill>
              <a:ln>
                <a:solidFill>
                  <a:srgbClr val="92D050"/>
                </a:solidFill>
              </a:ln>
              <a:scene3d>
                <a:camera prst="orthographicFront"/>
                <a:lightRig rig="threePt" dir="t"/>
              </a:scene3d>
              <a:sp3d>
                <a:bevelT/>
                <a:bevelB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sp>
            <p:nvSpPr>
              <p:cNvPr id="42010" name="TextBox 2"/>
              <p:cNvSpPr txBox="1">
                <a:spLocks noChangeArrowheads="1"/>
              </p:cNvSpPr>
              <p:nvPr/>
            </p:nvSpPr>
            <p:spPr bwMode="auto">
              <a:xfrm>
                <a:off x="1306240" y="1878732"/>
                <a:ext cx="2011962" cy="1632112"/>
              </a:xfrm>
              <a:prstGeom prst="rect">
                <a:avLst/>
              </a:prstGeom>
              <a:noFill/>
              <a:ln w="9525">
                <a:noFill/>
                <a:miter lim="800000"/>
                <a:headEnd/>
                <a:tailEnd/>
              </a:ln>
            </p:spPr>
            <p:txBody>
              <a:bodyPr>
                <a:spAutoFit/>
              </a:bodyPr>
              <a:lstStyle/>
              <a:p>
                <a:pPr algn="ctr">
                  <a:lnSpc>
                    <a:spcPts val="4000"/>
                  </a:lnSpc>
                  <a:buFont typeface="Wingdings" pitchFamily="2" charset="2"/>
                  <a:buNone/>
                </a:pPr>
                <a:r>
                  <a:rPr lang="zh-CN" altLang="en-US" sz="2400">
                    <a:latin typeface="微软雅黑" pitchFamily="34" charset="-122"/>
                    <a:ea typeface="微软雅黑" pitchFamily="34" charset="-122"/>
                  </a:rPr>
                  <a:t>慢性咳嗽</a:t>
                </a:r>
                <a:endParaRPr lang="en-US" altLang="zh-CN" sz="2400">
                  <a:latin typeface="微软雅黑" pitchFamily="34" charset="-122"/>
                  <a:ea typeface="微软雅黑" pitchFamily="34" charset="-122"/>
                </a:endParaRPr>
              </a:p>
              <a:p>
                <a:pPr algn="ctr">
                  <a:lnSpc>
                    <a:spcPts val="4000"/>
                  </a:lnSpc>
                  <a:buFont typeface="Wingdings" pitchFamily="2" charset="2"/>
                  <a:buNone/>
                </a:pPr>
                <a:r>
                  <a:rPr lang="zh-CN" altLang="en-US" sz="2400">
                    <a:latin typeface="微软雅黑" pitchFamily="34" charset="-122"/>
                    <a:ea typeface="微软雅黑" pitchFamily="34" charset="-122"/>
                  </a:rPr>
                  <a:t>咳痰</a:t>
                </a:r>
                <a:endParaRPr lang="en-US" altLang="zh-CN" sz="2400">
                  <a:latin typeface="微软雅黑" pitchFamily="34" charset="-122"/>
                  <a:ea typeface="微软雅黑" pitchFamily="34" charset="-122"/>
                </a:endParaRPr>
              </a:p>
              <a:p>
                <a:pPr algn="ctr">
                  <a:lnSpc>
                    <a:spcPts val="4000"/>
                  </a:lnSpc>
                  <a:buFont typeface="Wingdings" pitchFamily="2" charset="2"/>
                  <a:buNone/>
                </a:pPr>
                <a:r>
                  <a:rPr lang="zh-CN" altLang="en-US" sz="2400">
                    <a:latin typeface="微软雅黑" pitchFamily="34" charset="-122"/>
                    <a:ea typeface="微软雅黑" pitchFamily="34" charset="-122"/>
                  </a:rPr>
                  <a:t>呼吸困难</a:t>
                </a:r>
              </a:p>
            </p:txBody>
          </p:sp>
        </p:grpSp>
        <p:sp>
          <p:nvSpPr>
            <p:cNvPr id="24" name="Text Box 16"/>
            <p:cNvSpPr txBox="1">
              <a:spLocks noChangeArrowheads="1"/>
            </p:cNvSpPr>
            <p:nvPr/>
          </p:nvSpPr>
          <p:spPr bwMode="auto">
            <a:xfrm>
              <a:off x="1259493" y="1412266"/>
              <a:ext cx="2012815" cy="522659"/>
            </a:xfrm>
            <a:prstGeom prst="rect">
              <a:avLst/>
            </a:prstGeom>
            <a:noFill/>
            <a:ln w="19050">
              <a:solidFill>
                <a:srgbClr val="92D050"/>
              </a:solidFill>
              <a:prstDash val="sysDot"/>
              <a:miter lim="800000"/>
            </a:ln>
            <a:effectLst/>
          </p:spPr>
          <p:txBody>
            <a:bodyPr>
              <a:spAutoFit/>
            </a:bodyPr>
            <a:lstStyle/>
            <a:p>
              <a:pPr algn="ctr" fontAlgn="auto">
                <a:spcBef>
                  <a:spcPct val="20000"/>
                </a:spcBef>
                <a:spcAft>
                  <a:spcPts val="0"/>
                </a:spcAft>
                <a:buClr>
                  <a:srgbClr val="CC3300"/>
                </a:buClr>
                <a:buSzPct val="80000"/>
                <a:defRPr/>
              </a:pPr>
              <a:r>
                <a:rPr lang="zh-CN" altLang="en-US" sz="2800" b="1" dirty="0">
                  <a:effectLst>
                    <a:outerShdw blurRad="38100" dist="38100" dir="2700000" algn="tl">
                      <a:srgbClr val="C0C0C0"/>
                    </a:outerShdw>
                  </a:effectLst>
                  <a:latin typeface="微软雅黑" pitchFamily="34" charset="-122"/>
                  <a:ea typeface="微软雅黑" pitchFamily="34" charset="-122"/>
                </a:rPr>
                <a:t>症   状</a:t>
              </a:r>
            </a:p>
          </p:txBody>
        </p:sp>
      </p:grpSp>
      <p:grpSp>
        <p:nvGrpSpPr>
          <p:cNvPr id="9" name="组合 8"/>
          <p:cNvGrpSpPr>
            <a:grpSpLocks/>
          </p:cNvGrpSpPr>
          <p:nvPr/>
        </p:nvGrpSpPr>
        <p:grpSpPr bwMode="auto">
          <a:xfrm>
            <a:off x="4864100" y="2251075"/>
            <a:ext cx="3041650" cy="2109788"/>
            <a:chOff x="5130552" y="1412266"/>
            <a:chExt cx="3041848" cy="2111267"/>
          </a:xfrm>
        </p:grpSpPr>
        <p:grpSp>
          <p:nvGrpSpPr>
            <p:cNvPr id="41999" name="组合 6"/>
            <p:cNvGrpSpPr>
              <a:grpSpLocks/>
            </p:cNvGrpSpPr>
            <p:nvPr/>
          </p:nvGrpSpPr>
          <p:grpSpPr bwMode="auto">
            <a:xfrm>
              <a:off x="5130552" y="1891432"/>
              <a:ext cx="3041848" cy="1632101"/>
              <a:chOff x="5130552" y="1891432"/>
              <a:chExt cx="3041848" cy="1632101"/>
            </a:xfrm>
          </p:grpSpPr>
          <p:sp>
            <p:nvSpPr>
              <p:cNvPr id="20" name="圆角矩形 19"/>
              <p:cNvSpPr/>
              <p:nvPr/>
            </p:nvSpPr>
            <p:spPr>
              <a:xfrm>
                <a:off x="5148064" y="1899330"/>
                <a:ext cx="3024336" cy="1619103"/>
              </a:xfrm>
              <a:prstGeom prst="roundRect">
                <a:avLst/>
              </a:prstGeom>
              <a:solidFill>
                <a:schemeClr val="bg1"/>
              </a:solidFill>
              <a:ln>
                <a:solidFill>
                  <a:srgbClr val="92D050"/>
                </a:solidFill>
              </a:ln>
              <a:scene3d>
                <a:camera prst="orthographicFront"/>
                <a:lightRig rig="threePt" dir="t"/>
              </a:scene3d>
              <a:sp3d>
                <a:bevelT/>
                <a:bevelB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sp>
            <p:nvSpPr>
              <p:cNvPr id="42004" name="TextBox 20"/>
              <p:cNvSpPr txBox="1">
                <a:spLocks noChangeArrowheads="1"/>
              </p:cNvSpPr>
              <p:nvPr/>
            </p:nvSpPr>
            <p:spPr bwMode="auto">
              <a:xfrm>
                <a:off x="5130552" y="1891432"/>
                <a:ext cx="2897832" cy="1632101"/>
              </a:xfrm>
              <a:prstGeom prst="rect">
                <a:avLst/>
              </a:prstGeom>
              <a:noFill/>
              <a:ln w="9525">
                <a:noFill/>
                <a:miter lim="800000"/>
                <a:headEnd/>
                <a:tailEnd/>
              </a:ln>
            </p:spPr>
            <p:txBody>
              <a:bodyPr>
                <a:spAutoFit/>
              </a:bodyPr>
              <a:lstStyle/>
              <a:p>
                <a:pPr algn="ctr">
                  <a:lnSpc>
                    <a:spcPts val="4000"/>
                  </a:lnSpc>
                  <a:buFont typeface="Wingdings" pitchFamily="2" charset="2"/>
                  <a:buNone/>
                </a:pPr>
                <a:r>
                  <a:rPr lang="zh-CN" altLang="en-US" sz="2400">
                    <a:latin typeface="微软雅黑" pitchFamily="34" charset="-122"/>
                    <a:ea typeface="微软雅黑" pitchFamily="34" charset="-122"/>
                  </a:rPr>
                  <a:t>吸烟</a:t>
                </a:r>
                <a:endParaRPr lang="en-US" altLang="zh-CN" sz="2400">
                  <a:latin typeface="微软雅黑" pitchFamily="34" charset="-122"/>
                  <a:ea typeface="微软雅黑" pitchFamily="34" charset="-122"/>
                </a:endParaRPr>
              </a:p>
              <a:p>
                <a:pPr algn="ctr">
                  <a:lnSpc>
                    <a:spcPts val="4000"/>
                  </a:lnSpc>
                  <a:buFont typeface="Wingdings" pitchFamily="2" charset="2"/>
                  <a:buNone/>
                </a:pPr>
                <a:r>
                  <a:rPr lang="zh-CN" altLang="en-US" sz="2400">
                    <a:latin typeface="微软雅黑" pitchFamily="34" charset="-122"/>
                    <a:ea typeface="微软雅黑" pitchFamily="34" charset="-122"/>
                  </a:rPr>
                  <a:t>职业粉尘</a:t>
                </a:r>
                <a:endParaRPr lang="en-US" altLang="zh-CN" sz="2400">
                  <a:latin typeface="微软雅黑" pitchFamily="34" charset="-122"/>
                  <a:ea typeface="微软雅黑" pitchFamily="34" charset="-122"/>
                </a:endParaRPr>
              </a:p>
              <a:p>
                <a:pPr algn="ctr">
                  <a:lnSpc>
                    <a:spcPts val="4000"/>
                  </a:lnSpc>
                  <a:buFont typeface="Wingdings" pitchFamily="2" charset="2"/>
                  <a:buNone/>
                </a:pPr>
                <a:r>
                  <a:rPr lang="zh-CN" altLang="en-US" sz="2400">
                    <a:latin typeface="微软雅黑" pitchFamily="34" charset="-122"/>
                    <a:ea typeface="微软雅黑" pitchFamily="34" charset="-122"/>
                  </a:rPr>
                  <a:t>室内外空气污染</a:t>
                </a:r>
              </a:p>
            </p:txBody>
          </p:sp>
        </p:grpSp>
        <p:sp>
          <p:nvSpPr>
            <p:cNvPr id="25" name="Text Box 16"/>
            <p:cNvSpPr txBox="1">
              <a:spLocks noChangeArrowheads="1"/>
            </p:cNvSpPr>
            <p:nvPr/>
          </p:nvSpPr>
          <p:spPr bwMode="auto">
            <a:xfrm>
              <a:off x="5314714" y="1412266"/>
              <a:ext cx="2698926" cy="522654"/>
            </a:xfrm>
            <a:prstGeom prst="rect">
              <a:avLst/>
            </a:prstGeom>
            <a:noFill/>
            <a:ln w="19050">
              <a:solidFill>
                <a:srgbClr val="92D050"/>
              </a:solidFill>
              <a:prstDash val="sysDot"/>
              <a:miter lim="800000"/>
            </a:ln>
            <a:effectLst/>
          </p:spPr>
          <p:txBody>
            <a:bodyPr wrap="none">
              <a:spAutoFit/>
            </a:bodyPr>
            <a:lstStyle/>
            <a:p>
              <a:pPr algn="ctr" fontAlgn="auto">
                <a:spcBef>
                  <a:spcPct val="20000"/>
                </a:spcBef>
                <a:spcAft>
                  <a:spcPts val="0"/>
                </a:spcAft>
                <a:buClr>
                  <a:srgbClr val="CC3300"/>
                </a:buClr>
                <a:buSzPct val="80000"/>
                <a:defRPr/>
              </a:pPr>
              <a:r>
                <a:rPr lang="zh-CN" altLang="en-US" sz="2800" b="1" dirty="0">
                  <a:effectLst>
                    <a:outerShdw blurRad="38100" dist="38100" dir="2700000" algn="tl">
                      <a:srgbClr val="C0C0C0"/>
                    </a:outerShdw>
                  </a:effectLst>
                  <a:latin typeface="微软雅黑" pitchFamily="34" charset="-122"/>
                  <a:ea typeface="微软雅黑" pitchFamily="34" charset="-122"/>
                </a:rPr>
                <a:t>暴露于危险因素</a:t>
              </a:r>
              <a:endParaRPr lang="en-US" altLang="zh-CN" sz="2800" b="1" dirty="0">
                <a:effectLst>
                  <a:outerShdw blurRad="38100" dist="38100" dir="2700000" algn="tl">
                    <a:srgbClr val="C0C0C0"/>
                  </a:outerShdw>
                </a:effectLst>
                <a:latin typeface="微软雅黑" pitchFamily="34" charset="-122"/>
                <a:ea typeface="微软雅黑" pitchFamily="34" charset="-122"/>
              </a:endParaRPr>
            </a:p>
          </p:txBody>
        </p:sp>
      </p:grpSp>
      <p:sp>
        <p:nvSpPr>
          <p:cNvPr id="26" name="左大括号 25"/>
          <p:cNvSpPr/>
          <p:nvPr/>
        </p:nvSpPr>
        <p:spPr>
          <a:xfrm rot="16200000">
            <a:off x="3990181" y="999332"/>
            <a:ext cx="728663" cy="7442200"/>
          </a:xfrm>
          <a:prstGeom prst="leftBrace">
            <a:avLst>
              <a:gd name="adj1" fmla="val 37105"/>
              <a:gd name="adj2" fmla="val 50000"/>
            </a:avLst>
          </a:prstGeom>
          <a:gradFill flip="none" rotWithShape="1">
            <a:gsLst>
              <a:gs pos="0">
                <a:schemeClr val="tx2">
                  <a:lumMod val="60000"/>
                  <a:lumOff val="40000"/>
                </a:schemeClr>
              </a:gs>
              <a:gs pos="50000">
                <a:schemeClr val="accent1">
                  <a:tint val="44500"/>
                  <a:satMod val="160000"/>
                </a:schemeClr>
              </a:gs>
              <a:gs pos="100000">
                <a:schemeClr val="accent1">
                  <a:tint val="23500"/>
                  <a:satMod val="160000"/>
                  <a:alpha val="0"/>
                </a:schemeClr>
              </a:gs>
            </a:gsLst>
            <a:lin ang="0" scaled="1"/>
            <a:tileRect/>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pitchFamily="34" charset="-122"/>
            </a:endParaRPr>
          </a:p>
        </p:txBody>
      </p:sp>
      <p:sp>
        <p:nvSpPr>
          <p:cNvPr id="4" name="右箭头 3"/>
          <p:cNvSpPr/>
          <p:nvPr/>
        </p:nvSpPr>
        <p:spPr>
          <a:xfrm>
            <a:off x="5586413" y="5580063"/>
            <a:ext cx="1398587" cy="406400"/>
          </a:xfrm>
          <a:prstGeom prst="rightArrow">
            <a:avLst/>
          </a:prstGeom>
          <a:gradFill>
            <a:gsLst>
              <a:gs pos="0">
                <a:schemeClr val="accent1">
                  <a:lumMod val="20000"/>
                  <a:lumOff val="80000"/>
                </a:schemeClr>
              </a:gs>
              <a:gs pos="39999">
                <a:srgbClr val="85C2FF"/>
              </a:gs>
              <a:gs pos="70000">
                <a:srgbClr val="C4D6EB"/>
              </a:gs>
              <a:gs pos="100000">
                <a:srgbClr val="FFEBF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grpSp>
        <p:nvGrpSpPr>
          <p:cNvPr id="11" name="组合 9"/>
          <p:cNvGrpSpPr>
            <a:grpSpLocks/>
          </p:cNvGrpSpPr>
          <p:nvPr/>
        </p:nvGrpSpPr>
        <p:grpSpPr bwMode="auto">
          <a:xfrm>
            <a:off x="3535363" y="2955925"/>
            <a:ext cx="1196975" cy="976313"/>
            <a:chOff x="3802529" y="2270161"/>
            <a:chExt cx="1196161" cy="976118"/>
          </a:xfrm>
        </p:grpSpPr>
        <p:sp>
          <p:nvSpPr>
            <p:cNvPr id="288784" name="Text Box 16"/>
            <p:cNvSpPr txBox="1">
              <a:spLocks noChangeArrowheads="1"/>
            </p:cNvSpPr>
            <p:nvPr/>
          </p:nvSpPr>
          <p:spPr bwMode="auto">
            <a:xfrm>
              <a:off x="3802529" y="2527285"/>
              <a:ext cx="1196161" cy="461871"/>
            </a:xfrm>
            <a:prstGeom prst="rect">
              <a:avLst/>
            </a:prstGeom>
            <a:noFill/>
            <a:ln w="9525">
              <a:noFill/>
              <a:miter lim="800000"/>
            </a:ln>
            <a:effectLst/>
          </p:spPr>
          <p:txBody>
            <a:bodyPr wrap="none">
              <a:spAutoFit/>
            </a:bodyPr>
            <a:lstStyle/>
            <a:p>
              <a:pPr fontAlgn="auto">
                <a:spcBef>
                  <a:spcPct val="20000"/>
                </a:spcBef>
                <a:spcAft>
                  <a:spcPts val="0"/>
                </a:spcAft>
                <a:buClr>
                  <a:srgbClr val="CC3300"/>
                </a:buClr>
                <a:buSzPct val="80000"/>
                <a:defRPr/>
              </a:pPr>
              <a:r>
                <a:rPr lang="en-US" altLang="zh-CN" sz="2400" b="1" dirty="0">
                  <a:effectLst>
                    <a:outerShdw blurRad="38100" dist="38100" dir="2700000" algn="tl">
                      <a:srgbClr val="C0C0C0"/>
                    </a:outerShdw>
                  </a:effectLst>
                  <a:latin typeface="微软雅黑" pitchFamily="34" charset="-122"/>
                  <a:ea typeface="微软雅黑" pitchFamily="34" charset="-122"/>
                </a:rPr>
                <a:t>&gt;40 </a:t>
              </a:r>
              <a:r>
                <a:rPr lang="zh-CN" altLang="en-US" sz="2400" b="1" dirty="0">
                  <a:effectLst>
                    <a:outerShdw blurRad="38100" dist="38100" dir="2700000" algn="tl">
                      <a:srgbClr val="C0C0C0"/>
                    </a:outerShdw>
                  </a:effectLst>
                  <a:latin typeface="微软雅黑" pitchFamily="34" charset="-122"/>
                  <a:ea typeface="微软雅黑" pitchFamily="34" charset="-122"/>
                </a:rPr>
                <a:t>岁</a:t>
              </a:r>
            </a:p>
          </p:txBody>
        </p:sp>
        <p:sp>
          <p:nvSpPr>
            <p:cNvPr id="5" name="椭圆 4"/>
            <p:cNvSpPr/>
            <p:nvPr/>
          </p:nvSpPr>
          <p:spPr>
            <a:xfrm>
              <a:off x="3861226" y="2270161"/>
              <a:ext cx="1078766" cy="97611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grpSp>
      <p:sp>
        <p:nvSpPr>
          <p:cNvPr id="111643" name="Rectangle 5"/>
          <p:cNvSpPr txBox="1">
            <a:spLocks noChangeArrowheads="1"/>
          </p:cNvSpPr>
          <p:nvPr/>
        </p:nvSpPr>
        <p:spPr bwMode="gray">
          <a:xfrm>
            <a:off x="249238" y="114300"/>
            <a:ext cx="8067675" cy="563563"/>
          </a:xfrm>
          <a:prstGeom prst="rect">
            <a:avLst/>
          </a:prstGeom>
          <a:noFill/>
          <a:ln>
            <a:noFill/>
          </a:ln>
          <a:effectLst/>
          <a:extLst>
            <a:ext uri="{909E8E84-426E-40DD-AFC4-6F175D3DCCD1}"/>
            <a:ext uri="{91240B29-F687-4F45-9708-019B960494DF}"/>
            <a:ext uri="{AF507438-7753-43E0-B8FC-AC1667EBCBE1}"/>
          </a:extLst>
        </p:spPr>
        <p:txBody>
          <a:bodyPr anchor="ct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marL="457200" eaLnBrk="0" fontAlgn="base" hangingPunct="0">
              <a:spcBef>
                <a:spcPct val="0"/>
              </a:spcBef>
              <a:spcAft>
                <a:spcPct val="0"/>
              </a:spcAft>
              <a:defRPr>
                <a:solidFill>
                  <a:schemeClr val="tx1"/>
                </a:solidFill>
                <a:latin typeface="Arial" pitchFamily="34" charset="0"/>
                <a:ea typeface="宋体" pitchFamily="2" charset="-122"/>
              </a:defRPr>
            </a:lvl6pPr>
            <a:lvl7pPr marL="914400" eaLnBrk="0" fontAlgn="base" hangingPunct="0">
              <a:spcBef>
                <a:spcPct val="0"/>
              </a:spcBef>
              <a:spcAft>
                <a:spcPct val="0"/>
              </a:spcAft>
              <a:defRPr>
                <a:solidFill>
                  <a:schemeClr val="tx1"/>
                </a:solidFill>
                <a:latin typeface="Arial" pitchFamily="34" charset="0"/>
                <a:ea typeface="宋体" pitchFamily="2" charset="-122"/>
              </a:defRPr>
            </a:lvl7pPr>
            <a:lvl8pPr marL="1371600" eaLnBrk="0" fontAlgn="base" hangingPunct="0">
              <a:spcBef>
                <a:spcPct val="0"/>
              </a:spcBef>
              <a:spcAft>
                <a:spcPct val="0"/>
              </a:spcAft>
              <a:defRPr>
                <a:solidFill>
                  <a:schemeClr val="tx1"/>
                </a:solidFill>
                <a:latin typeface="Arial" pitchFamily="34" charset="0"/>
                <a:ea typeface="宋体" pitchFamily="2" charset="-122"/>
              </a:defRPr>
            </a:lvl8pPr>
            <a:lvl9pPr marL="18288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sz="3600" b="1" dirty="0" smtClean="0">
              <a:effectLst>
                <a:outerShdw blurRad="38100" dist="38100" dir="2700000" algn="tl">
                  <a:srgbClr val="C0C0C0"/>
                </a:outerShdw>
              </a:effectLst>
              <a:latin typeface="微软雅黑" pitchFamily="34" charset="-122"/>
              <a:ea typeface="微软雅黑" pitchFamily="34" charset="-122"/>
              <a:cs typeface="Arial" pitchFamily="34" charset="0"/>
            </a:endParaRPr>
          </a:p>
        </p:txBody>
      </p:sp>
      <p:grpSp>
        <p:nvGrpSpPr>
          <p:cNvPr id="13" name="组合 13"/>
          <p:cNvGrpSpPr>
            <a:grpSpLocks/>
          </p:cNvGrpSpPr>
          <p:nvPr/>
        </p:nvGrpSpPr>
        <p:grpSpPr bwMode="auto">
          <a:xfrm>
            <a:off x="5467350" y="4900613"/>
            <a:ext cx="1511300" cy="730250"/>
            <a:chOff x="8750300" y="3213188"/>
            <a:chExt cx="1511300" cy="729309"/>
          </a:xfrm>
        </p:grpSpPr>
        <p:sp>
          <p:nvSpPr>
            <p:cNvPr id="12" name="椭圆 11"/>
            <p:cNvSpPr/>
            <p:nvPr/>
          </p:nvSpPr>
          <p:spPr>
            <a:xfrm>
              <a:off x="8750300" y="3213188"/>
              <a:ext cx="1511300" cy="718210"/>
            </a:xfrm>
            <a:prstGeom prst="ellipse">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ndParaRPr>
            </a:p>
          </p:txBody>
        </p:sp>
        <p:sp>
          <p:nvSpPr>
            <p:cNvPr id="41996" name="TextBox 12"/>
            <p:cNvSpPr txBox="1">
              <a:spLocks noChangeArrowheads="1"/>
            </p:cNvSpPr>
            <p:nvPr/>
          </p:nvSpPr>
          <p:spPr bwMode="auto">
            <a:xfrm>
              <a:off x="8966200" y="3296166"/>
              <a:ext cx="1117600" cy="646331"/>
            </a:xfrm>
            <a:prstGeom prst="rect">
              <a:avLst/>
            </a:prstGeom>
            <a:noFill/>
            <a:ln w="9525">
              <a:noFill/>
              <a:miter lim="800000"/>
              <a:headEnd/>
              <a:tailEnd/>
            </a:ln>
          </p:spPr>
          <p:txBody>
            <a:bodyPr>
              <a:spAutoFit/>
            </a:bodyPr>
            <a:lstStyle/>
            <a:p>
              <a:pPr algn="ctr">
                <a:buFont typeface="Wingdings" pitchFamily="2" charset="2"/>
                <a:buNone/>
              </a:pPr>
              <a:r>
                <a:rPr lang="zh-CN" altLang="en-US">
                  <a:latin typeface="微软雅黑" pitchFamily="34" charset="-122"/>
                  <a:ea typeface="微软雅黑" pitchFamily="34" charset="-122"/>
                </a:rPr>
                <a:t>除外其他疾病</a:t>
              </a:r>
            </a:p>
          </p:txBody>
        </p:sp>
      </p:grpSp>
      <p:sp>
        <p:nvSpPr>
          <p:cNvPr id="8" name="矩形 7"/>
          <p:cNvSpPr/>
          <p:nvPr/>
        </p:nvSpPr>
        <p:spPr>
          <a:xfrm>
            <a:off x="776288" y="1052736"/>
            <a:ext cx="7571303" cy="584775"/>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auto">
              <a:spcBef>
                <a:spcPts val="0"/>
              </a:spcBef>
              <a:spcAft>
                <a:spcPts val="0"/>
              </a:spcAft>
              <a:defRPr/>
            </a:pPr>
            <a:r>
              <a:rPr lang="zh-CN" altLang="en-US" sz="32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基层医院仍然可以进行慢阻肺的规范诊断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5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ppt_w</p:attrName>
                                        </p:attrNameLst>
                                      </p:cBhvr>
                                      <p:tavLst>
                                        <p:tav tm="0" fmla="#ppt_w*sin(2.5*pi*$)">
                                          <p:val>
                                            <p:fltVal val="0"/>
                                          </p:val>
                                        </p:tav>
                                        <p:tav tm="100000">
                                          <p:val>
                                            <p:fltVal val="1"/>
                                          </p:val>
                                        </p:tav>
                                      </p:tavLst>
                                    </p:anim>
                                    <p:anim calcmode="lin" valueType="num">
                                      <p:cBhvr>
                                        <p:cTn id="19" dur="25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250"/>
                                        <p:tgtEl>
                                          <p:spTgt spid="3"/>
                                        </p:tgtEl>
                                      </p:cBhvr>
                                    </p:animEffect>
                                  </p:childTnLst>
                                </p:cTn>
                              </p:par>
                            </p:childTnLst>
                          </p:cTn>
                        </p:par>
                        <p:par>
                          <p:cTn id="29" fill="hold" nodeType="afterGroup">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250"/>
                                        <p:tgtEl>
                                          <p:spTgt spid="4"/>
                                        </p:tgtEl>
                                      </p:cBhvr>
                                    </p:animEffect>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anim calcmode="lin" valueType="num">
                                      <p:cBhvr>
                                        <p:cTn id="36" dur="750" fill="hold"/>
                                        <p:tgtEl>
                                          <p:spTgt spid="13"/>
                                        </p:tgtEl>
                                        <p:attrNameLst>
                                          <p:attrName>ppt_x</p:attrName>
                                        </p:attrNameLst>
                                      </p:cBhvr>
                                      <p:tavLst>
                                        <p:tav tm="0">
                                          <p:val>
                                            <p:strVal val="#ppt_x"/>
                                          </p:val>
                                        </p:tav>
                                        <p:tav tm="100000">
                                          <p:val>
                                            <p:strVal val="#ppt_x"/>
                                          </p:val>
                                        </p:tav>
                                      </p:tavLst>
                                    </p:anim>
                                    <p:anim calcmode="lin" valueType="num">
                                      <p:cBhvr>
                                        <p:cTn id="37" dur="750" fill="hold"/>
                                        <p:tgtEl>
                                          <p:spTgt spid="13"/>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1500"/>
                            </p:stCondLst>
                            <p:childTnLst>
                              <p:par>
                                <p:cTn id="39" presetID="16" presetClass="entr" presetSubtype="2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Effect transition="in" filter="fade">
                                      <p:cBhvr>
                                        <p:cTn id="46" dur="1000"/>
                                        <p:tgtEl>
                                          <p:spTgt spid="8">
                                            <p:txEl>
                                              <p:pRg st="0" end="0"/>
                                            </p:txEl>
                                          </p:spTgt>
                                        </p:tgtEl>
                                      </p:cBhvr>
                                    </p:animEffect>
                                    <p:anim calcmode="lin" valueType="num">
                                      <p:cBhvr>
                                        <p:cTn id="4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a:xfrm>
            <a:off x="684213" y="-69850"/>
            <a:ext cx="7848600" cy="1306513"/>
          </a:xfrm>
        </p:spPr>
        <p:txBody>
          <a:bodyPr/>
          <a:lstStyle/>
          <a:p>
            <a:r>
              <a:rPr lang="zh-CN" altLang="en-US" sz="3200" b="1" smtClean="0">
                <a:solidFill>
                  <a:srgbClr val="FF0000"/>
                </a:solidFill>
              </a:rPr>
              <a:t>参与慢阻肺</a:t>
            </a:r>
            <a:r>
              <a:rPr lang="zh-CN" altLang="zh-CN" sz="3200" b="1" smtClean="0">
                <a:solidFill>
                  <a:srgbClr val="FF0000"/>
                </a:solidFill>
              </a:rPr>
              <a:t>的全程管理</a:t>
            </a:r>
            <a:endParaRPr lang="zh-CN" altLang="en-US" sz="3200" b="1" smtClean="0">
              <a:solidFill>
                <a:srgbClr val="FF0000"/>
              </a:solidFill>
            </a:endParaRPr>
          </a:p>
        </p:txBody>
      </p:sp>
      <p:cxnSp>
        <p:nvCxnSpPr>
          <p:cNvPr id="4" name="直接连接符 3"/>
          <p:cNvCxnSpPr/>
          <p:nvPr/>
        </p:nvCxnSpPr>
        <p:spPr>
          <a:xfrm>
            <a:off x="3419475" y="1601788"/>
            <a:ext cx="0" cy="15128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19475" y="3114675"/>
            <a:ext cx="50482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32" idx="1"/>
          </p:cNvCxnSpPr>
          <p:nvPr/>
        </p:nvCxnSpPr>
        <p:spPr>
          <a:xfrm flipV="1">
            <a:off x="3419475" y="1601788"/>
            <a:ext cx="4318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3"/>
          <p:cNvGrpSpPr>
            <a:grpSpLocks/>
          </p:cNvGrpSpPr>
          <p:nvPr/>
        </p:nvGrpSpPr>
        <p:grpSpPr bwMode="auto">
          <a:xfrm>
            <a:off x="3851920" y="1236363"/>
            <a:ext cx="3641576" cy="752477"/>
            <a:chOff x="1584" y="1179"/>
            <a:chExt cx="2736" cy="474"/>
          </a:xfrm>
          <a:noFill/>
        </p:grpSpPr>
        <p:sp>
          <p:nvSpPr>
            <p:cNvPr id="32" name="AutoShape 4"/>
            <p:cNvSpPr>
              <a:spLocks noChangeArrowheads="1"/>
            </p:cNvSpPr>
            <p:nvPr/>
          </p:nvSpPr>
          <p:spPr bwMode="gray">
            <a:xfrm>
              <a:off x="1584" y="1179"/>
              <a:ext cx="2736" cy="460"/>
            </a:xfrm>
            <a:prstGeom prst="roundRect">
              <a:avLst>
                <a:gd name="adj" fmla="val 16667"/>
              </a:avLst>
            </a:prstGeom>
            <a:grpFill/>
            <a:ln w="28575" algn="ctr">
              <a:solidFill>
                <a:srgbClr val="C00000"/>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latin typeface="微软雅黑" pitchFamily="34" charset="-122"/>
                <a:ea typeface="微软雅黑" pitchFamily="34" charset="-122"/>
              </a:endParaRPr>
            </a:p>
          </p:txBody>
        </p:sp>
        <p:sp>
          <p:nvSpPr>
            <p:cNvPr id="33" name="Text Box 5"/>
            <p:cNvSpPr txBox="1">
              <a:spLocks noChangeArrowheads="1"/>
            </p:cNvSpPr>
            <p:nvPr/>
          </p:nvSpPr>
          <p:spPr bwMode="gray">
            <a:xfrm>
              <a:off x="1885" y="1207"/>
              <a:ext cx="2160" cy="446"/>
            </a:xfrm>
            <a:prstGeom prst="rect">
              <a:avLst/>
            </a:prstGeom>
            <a:grp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kern="0" dirty="0" smtClean="0">
                  <a:latin typeface="微软雅黑" pitchFamily="34" charset="-122"/>
                  <a:ea typeface="微软雅黑" pitchFamily="34" charset="-122"/>
                </a:rPr>
                <a:t>最大程度降低当前急性加重的影响</a:t>
              </a:r>
            </a:p>
          </p:txBody>
        </p:sp>
      </p:grpSp>
      <p:sp>
        <p:nvSpPr>
          <p:cNvPr id="31" name="Text Box 8"/>
          <p:cNvSpPr txBox="1">
            <a:spLocks noChangeArrowheads="1"/>
          </p:cNvSpPr>
          <p:nvPr/>
        </p:nvSpPr>
        <p:spPr bwMode="gray">
          <a:xfrm>
            <a:off x="4289425" y="2138363"/>
            <a:ext cx="2874963" cy="400050"/>
          </a:xfrm>
          <a:prstGeom prst="rect">
            <a:avLst/>
          </a:prstGeom>
          <a:noFill/>
          <a:ln>
            <a:noFill/>
          </a:ln>
          <a:extLst>
            <a:ext uri="{91240B29-F687-4F45-9708-019B960494DF}"/>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kern="0" dirty="0" smtClean="0">
                <a:solidFill>
                  <a:schemeClr val="bg1"/>
                </a:solidFill>
                <a:latin typeface="微软雅黑" pitchFamily="34" charset="-122"/>
                <a:ea typeface="微软雅黑" pitchFamily="34" charset="-122"/>
              </a:rPr>
              <a:t>提高运动耐力</a:t>
            </a:r>
            <a:endParaRPr lang="en-US" altLang="zh-CN" sz="2000" b="1" kern="0" dirty="0">
              <a:solidFill>
                <a:schemeClr val="bg1"/>
              </a:solidFill>
              <a:latin typeface="微软雅黑" pitchFamily="34" charset="-122"/>
              <a:ea typeface="微软雅黑" pitchFamily="34" charset="-122"/>
            </a:endParaRPr>
          </a:p>
        </p:txBody>
      </p:sp>
      <p:grpSp>
        <p:nvGrpSpPr>
          <p:cNvPr id="5" name="Group 9"/>
          <p:cNvGrpSpPr>
            <a:grpSpLocks/>
          </p:cNvGrpSpPr>
          <p:nvPr/>
        </p:nvGrpSpPr>
        <p:grpSpPr bwMode="auto">
          <a:xfrm>
            <a:off x="3905379" y="2737099"/>
            <a:ext cx="3641576" cy="720725"/>
            <a:chOff x="1584" y="2044"/>
            <a:chExt cx="2736" cy="454"/>
          </a:xfrm>
          <a:noFill/>
        </p:grpSpPr>
        <p:sp>
          <p:nvSpPr>
            <p:cNvPr id="28" name="AutoShape 10"/>
            <p:cNvSpPr>
              <a:spLocks noChangeArrowheads="1"/>
            </p:cNvSpPr>
            <p:nvPr/>
          </p:nvSpPr>
          <p:spPr bwMode="gray">
            <a:xfrm>
              <a:off x="1584" y="2044"/>
              <a:ext cx="2736" cy="454"/>
            </a:xfrm>
            <a:prstGeom prst="roundRect">
              <a:avLst>
                <a:gd name="adj" fmla="val 16667"/>
              </a:avLst>
            </a:prstGeom>
            <a:grpFill/>
            <a:ln w="28575" algn="ctr">
              <a:solidFill>
                <a:srgbClr val="C00000"/>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latin typeface="微软雅黑" pitchFamily="34" charset="-122"/>
                <a:ea typeface="微软雅黑" pitchFamily="34" charset="-122"/>
              </a:endParaRPr>
            </a:p>
          </p:txBody>
        </p:sp>
        <p:sp>
          <p:nvSpPr>
            <p:cNvPr id="29" name="Text Box 11"/>
            <p:cNvSpPr txBox="1">
              <a:spLocks noChangeArrowheads="1"/>
            </p:cNvSpPr>
            <p:nvPr/>
          </p:nvSpPr>
          <p:spPr bwMode="gray">
            <a:xfrm>
              <a:off x="1889" y="2044"/>
              <a:ext cx="2160" cy="446"/>
            </a:xfrm>
            <a:prstGeom prst="rect">
              <a:avLst/>
            </a:prstGeom>
            <a:grp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000" b="1" dirty="0" smtClean="0">
                  <a:latin typeface="微软雅黑" pitchFamily="34" charset="-122"/>
                  <a:ea typeface="微软雅黑" pitchFamily="34" charset="-122"/>
                </a:rPr>
                <a:t>预防可能发生的</a:t>
              </a:r>
              <a:endParaRPr lang="en-US" altLang="zh-CN" sz="2000" b="1" dirty="0" smtClean="0">
                <a:latin typeface="微软雅黑" pitchFamily="34" charset="-122"/>
                <a:ea typeface="微软雅黑" pitchFamily="34" charset="-122"/>
              </a:endParaRPr>
            </a:p>
            <a:p>
              <a:pPr algn="ctr" fontAlgn="auto">
                <a:spcBef>
                  <a:spcPts val="0"/>
                </a:spcBef>
                <a:spcAft>
                  <a:spcPts val="0"/>
                </a:spcAft>
                <a:defRPr/>
              </a:pPr>
              <a:r>
                <a:rPr lang="zh-CN" altLang="en-US" sz="2000" b="1" dirty="0" smtClean="0">
                  <a:latin typeface="微软雅黑" pitchFamily="34" charset="-122"/>
                  <a:ea typeface="微软雅黑" pitchFamily="34" charset="-122"/>
                </a:rPr>
                <a:t>急性加重</a:t>
              </a:r>
              <a:endParaRPr lang="zh-CN" altLang="en-US" sz="2000" b="1" dirty="0">
                <a:latin typeface="微软雅黑" pitchFamily="34" charset="-122"/>
                <a:ea typeface="微软雅黑" pitchFamily="34" charset="-122"/>
              </a:endParaRPr>
            </a:p>
          </p:txBody>
        </p:sp>
      </p:grpSp>
      <p:sp>
        <p:nvSpPr>
          <p:cNvPr id="44040" name="文本框 2"/>
          <p:cNvSpPr txBox="1">
            <a:spLocks noChangeArrowheads="1"/>
          </p:cNvSpPr>
          <p:nvPr/>
        </p:nvSpPr>
        <p:spPr bwMode="auto">
          <a:xfrm>
            <a:off x="323850" y="2060575"/>
            <a:ext cx="2879725" cy="431800"/>
          </a:xfrm>
          <a:prstGeom prst="rect">
            <a:avLst/>
          </a:prstGeom>
          <a:noFill/>
          <a:ln w="28575">
            <a:solidFill>
              <a:schemeClr val="tx1"/>
            </a:solidFill>
            <a:miter lim="800000"/>
            <a:headEnd/>
            <a:tailEnd/>
          </a:ln>
        </p:spPr>
        <p:txBody>
          <a:bodyPr>
            <a:spAutoFit/>
          </a:bodyPr>
          <a:lstStyle/>
          <a:p>
            <a:pPr algn="ctr"/>
            <a:r>
              <a:rPr lang="zh-CN" altLang="en-US" sz="2200" b="1">
                <a:solidFill>
                  <a:srgbClr val="C00000"/>
                </a:solidFill>
                <a:latin typeface="微软雅黑" pitchFamily="34" charset="-122"/>
                <a:ea typeface="微软雅黑" pitchFamily="34" charset="-122"/>
              </a:rPr>
              <a:t>急性加重期</a:t>
            </a:r>
            <a:endParaRPr lang="en-US" altLang="zh-CN" sz="2200" b="1">
              <a:solidFill>
                <a:srgbClr val="C00000"/>
              </a:solidFill>
              <a:latin typeface="微软雅黑" pitchFamily="34" charset="-122"/>
              <a:ea typeface="微软雅黑" pitchFamily="34" charset="-122"/>
            </a:endParaRPr>
          </a:p>
        </p:txBody>
      </p:sp>
      <p:sp>
        <p:nvSpPr>
          <p:cNvPr id="44041" name="文本框 55"/>
          <p:cNvSpPr txBox="1">
            <a:spLocks noChangeArrowheads="1"/>
          </p:cNvSpPr>
          <p:nvPr/>
        </p:nvSpPr>
        <p:spPr bwMode="auto">
          <a:xfrm>
            <a:off x="323850" y="4725988"/>
            <a:ext cx="2879725" cy="431800"/>
          </a:xfrm>
          <a:prstGeom prst="rect">
            <a:avLst/>
          </a:prstGeom>
          <a:noFill/>
          <a:ln w="28575">
            <a:solidFill>
              <a:schemeClr val="tx1"/>
            </a:solidFill>
            <a:miter lim="800000"/>
            <a:headEnd/>
            <a:tailEnd/>
          </a:ln>
        </p:spPr>
        <p:txBody>
          <a:bodyPr>
            <a:spAutoFit/>
          </a:bodyPr>
          <a:lstStyle/>
          <a:p>
            <a:pPr algn="ctr"/>
            <a:r>
              <a:rPr lang="zh-CN" altLang="en-US" sz="2200" b="1">
                <a:latin typeface="微软雅黑" pitchFamily="34" charset="-122"/>
                <a:ea typeface="微软雅黑" pitchFamily="34" charset="-122"/>
              </a:rPr>
              <a:t>稳定期</a:t>
            </a:r>
            <a:endParaRPr lang="en-US" altLang="zh-CN" sz="2200" b="1">
              <a:latin typeface="微软雅黑" pitchFamily="34" charset="-122"/>
              <a:ea typeface="微软雅黑" pitchFamily="34" charset="-122"/>
            </a:endParaRPr>
          </a:p>
        </p:txBody>
      </p:sp>
      <p:cxnSp>
        <p:nvCxnSpPr>
          <p:cNvPr id="38" name="直接连接符 37"/>
          <p:cNvCxnSpPr/>
          <p:nvPr/>
        </p:nvCxnSpPr>
        <p:spPr>
          <a:xfrm>
            <a:off x="3214688" y="2286000"/>
            <a:ext cx="2159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419475" y="4260850"/>
            <a:ext cx="0" cy="1512888"/>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419475" y="5773738"/>
            <a:ext cx="504825"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419475" y="4262438"/>
            <a:ext cx="504825"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4046" name="Group 3"/>
          <p:cNvGrpSpPr>
            <a:grpSpLocks/>
          </p:cNvGrpSpPr>
          <p:nvPr/>
        </p:nvGrpSpPr>
        <p:grpSpPr bwMode="auto">
          <a:xfrm>
            <a:off x="3927475" y="5408613"/>
            <a:ext cx="3641725" cy="730250"/>
            <a:chOff x="1584" y="1179"/>
            <a:chExt cx="2736" cy="460"/>
          </a:xfrm>
        </p:grpSpPr>
        <p:sp>
          <p:nvSpPr>
            <p:cNvPr id="43" name="AutoShape 4"/>
            <p:cNvSpPr>
              <a:spLocks noChangeArrowheads="1"/>
            </p:cNvSpPr>
            <p:nvPr/>
          </p:nvSpPr>
          <p:spPr bwMode="gray">
            <a:xfrm>
              <a:off x="1584" y="1179"/>
              <a:ext cx="2736" cy="460"/>
            </a:xfrm>
            <a:prstGeom prst="roundRect">
              <a:avLst>
                <a:gd name="adj" fmla="val 16667"/>
              </a:avLst>
            </a:prstGeom>
            <a:noFill/>
            <a:ln w="28575" algn="ctr">
              <a:solidFill>
                <a:schemeClr val="bg1">
                  <a:lumMod val="65000"/>
                </a:schemeClr>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dirty="0">
                <a:solidFill>
                  <a:schemeClr val="bg1">
                    <a:lumMod val="85000"/>
                  </a:schemeClr>
                </a:solidFill>
                <a:latin typeface="微软雅黑" pitchFamily="34" charset="-122"/>
                <a:ea typeface="微软雅黑" pitchFamily="34" charset="-122"/>
              </a:endParaRPr>
            </a:p>
          </p:txBody>
        </p:sp>
        <p:sp>
          <p:nvSpPr>
            <p:cNvPr id="44" name="Text Box 5"/>
            <p:cNvSpPr txBox="1">
              <a:spLocks noChangeArrowheads="1"/>
            </p:cNvSpPr>
            <p:nvPr/>
          </p:nvSpPr>
          <p:spPr bwMode="gray">
            <a:xfrm>
              <a:off x="1887" y="1269"/>
              <a:ext cx="2160" cy="252"/>
            </a:xfrm>
            <a:prstGeom prst="rect">
              <a:avLst/>
            </a:prstGeom>
            <a:no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dirty="0" smtClean="0">
                  <a:latin typeface="微软雅黑" pitchFamily="34" charset="-122"/>
                  <a:ea typeface="微软雅黑" pitchFamily="34" charset="-122"/>
                </a:rPr>
                <a:t>减轻症状</a:t>
              </a:r>
              <a:endParaRPr lang="zh-CN" altLang="en-US" sz="2000" b="1" kern="0" dirty="0" smtClean="0">
                <a:latin typeface="微软雅黑" pitchFamily="34" charset="-122"/>
                <a:ea typeface="微软雅黑" pitchFamily="34" charset="-122"/>
              </a:endParaRPr>
            </a:p>
          </p:txBody>
        </p:sp>
      </p:grpSp>
      <p:grpSp>
        <p:nvGrpSpPr>
          <p:cNvPr id="44047" name="Group 9"/>
          <p:cNvGrpSpPr>
            <a:grpSpLocks/>
          </p:cNvGrpSpPr>
          <p:nvPr/>
        </p:nvGrpSpPr>
        <p:grpSpPr bwMode="auto">
          <a:xfrm>
            <a:off x="3883025" y="3932238"/>
            <a:ext cx="3641725" cy="720725"/>
            <a:chOff x="1584" y="2044"/>
            <a:chExt cx="2736" cy="454"/>
          </a:xfrm>
        </p:grpSpPr>
        <p:sp>
          <p:nvSpPr>
            <p:cNvPr id="47" name="AutoShape 10"/>
            <p:cNvSpPr>
              <a:spLocks noChangeArrowheads="1"/>
            </p:cNvSpPr>
            <p:nvPr/>
          </p:nvSpPr>
          <p:spPr bwMode="gray">
            <a:xfrm>
              <a:off x="1584" y="2044"/>
              <a:ext cx="2736" cy="454"/>
            </a:xfrm>
            <a:prstGeom prst="roundRect">
              <a:avLst>
                <a:gd name="adj" fmla="val 16667"/>
              </a:avLst>
            </a:prstGeom>
            <a:noFill/>
            <a:ln w="28575" algn="ctr">
              <a:solidFill>
                <a:schemeClr val="bg1">
                  <a:lumMod val="65000"/>
                </a:schemeClr>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solidFill>
                  <a:schemeClr val="bg1">
                    <a:lumMod val="85000"/>
                  </a:schemeClr>
                </a:solidFill>
                <a:latin typeface="微软雅黑" pitchFamily="34" charset="-122"/>
                <a:ea typeface="微软雅黑" pitchFamily="34" charset="-122"/>
              </a:endParaRPr>
            </a:p>
          </p:txBody>
        </p:sp>
        <p:sp>
          <p:nvSpPr>
            <p:cNvPr id="44054" name="Text Box 11"/>
            <p:cNvSpPr txBox="1">
              <a:spLocks noChangeArrowheads="1"/>
            </p:cNvSpPr>
            <p:nvPr/>
          </p:nvSpPr>
          <p:spPr bwMode="gray">
            <a:xfrm>
              <a:off x="1887" y="2169"/>
              <a:ext cx="2160" cy="252"/>
            </a:xfrm>
            <a:prstGeom prst="rect">
              <a:avLst/>
            </a:prstGeom>
            <a:noFill/>
            <a:ln w="9525" algn="ctr">
              <a:noFill/>
              <a:miter lim="800000"/>
              <a:headEnd/>
              <a:tailEnd/>
            </a:ln>
          </p:spPr>
          <p:txBody>
            <a:bodyPr>
              <a:spAutoFit/>
            </a:bodyPr>
            <a:lstStyle/>
            <a:p>
              <a:pPr algn="ctr" eaLnBrk="0" hangingPunct="0"/>
              <a:r>
                <a:rPr lang="zh-CN" altLang="en-US" sz="2000" b="1">
                  <a:latin typeface="微软雅黑" pitchFamily="34" charset="-122"/>
                  <a:ea typeface="微软雅黑" pitchFamily="34" charset="-122"/>
                </a:rPr>
                <a:t>减少未来急性加重风险</a:t>
              </a:r>
            </a:p>
          </p:txBody>
        </p:sp>
      </p:grpSp>
      <p:cxnSp>
        <p:nvCxnSpPr>
          <p:cNvPr id="51" name="直接连接符 50"/>
          <p:cNvCxnSpPr/>
          <p:nvPr/>
        </p:nvCxnSpPr>
        <p:spPr>
          <a:xfrm>
            <a:off x="3214688" y="4945063"/>
            <a:ext cx="215900"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27088" y="2982913"/>
            <a:ext cx="1873250" cy="13096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rPr>
              <a:t>慢阻肺的</a:t>
            </a:r>
            <a:endParaRPr lang="en-US" altLang="zh-CN" sz="2000" b="1" dirty="0">
              <a:solidFill>
                <a:schemeClr val="bg1"/>
              </a:solidFill>
            </a:endParaRPr>
          </a:p>
          <a:p>
            <a:pPr algn="ctr" fontAlgn="auto">
              <a:spcBef>
                <a:spcPts val="0"/>
              </a:spcBef>
              <a:spcAft>
                <a:spcPts val="0"/>
              </a:spcAft>
              <a:defRPr/>
            </a:pPr>
            <a:r>
              <a:rPr lang="zh-CN" altLang="en-US" sz="2000" b="1" dirty="0">
                <a:solidFill>
                  <a:schemeClr val="bg1"/>
                </a:solidFill>
              </a:rPr>
              <a:t>全程管理</a:t>
            </a:r>
            <a:endParaRPr lang="en-US" sz="2000" b="1" dirty="0">
              <a:solidFill>
                <a:schemeClr val="bg1"/>
              </a:solidFill>
            </a:endParaRPr>
          </a:p>
        </p:txBody>
      </p:sp>
      <p:cxnSp>
        <p:nvCxnSpPr>
          <p:cNvPr id="49" name="直接连接符 48"/>
          <p:cNvCxnSpPr>
            <a:stCxn id="44040" idx="2"/>
            <a:endCxn id="35" idx="0"/>
          </p:cNvCxnSpPr>
          <p:nvPr/>
        </p:nvCxnSpPr>
        <p:spPr>
          <a:xfrm>
            <a:off x="1763713" y="2492375"/>
            <a:ext cx="0" cy="490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5" idx="2"/>
            <a:endCxn id="44041" idx="0"/>
          </p:cNvCxnSpPr>
          <p:nvPr/>
        </p:nvCxnSpPr>
        <p:spPr>
          <a:xfrm>
            <a:off x="1763713" y="4292600"/>
            <a:ext cx="0" cy="433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052" name="文本框 5"/>
          <p:cNvSpPr txBox="1">
            <a:spLocks noChangeArrowheads="1"/>
          </p:cNvSpPr>
          <p:nvPr/>
        </p:nvSpPr>
        <p:spPr bwMode="auto">
          <a:xfrm>
            <a:off x="0" y="6659563"/>
            <a:ext cx="6248400" cy="276225"/>
          </a:xfrm>
          <a:prstGeom prst="rect">
            <a:avLst/>
          </a:prstGeom>
          <a:noFill/>
          <a:ln w="9525">
            <a:noFill/>
            <a:miter lim="800000"/>
            <a:headEnd/>
            <a:tailEnd/>
          </a:ln>
        </p:spPr>
        <p:txBody>
          <a:bodyPr>
            <a:spAutoFit/>
          </a:bodyPr>
          <a:lstStyle/>
          <a:p>
            <a:r>
              <a:rPr lang="en-US" altLang="zh-CN" sz="1200">
                <a:ea typeface="微软雅黑" pitchFamily="34" charset="-122"/>
                <a:cs typeface="Arial" charset="0"/>
              </a:rPr>
              <a:t>Global  Strategy for the Diagnosis, Management, and Prevention of COPD (2017 Report)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a:xfrm>
            <a:off x="-36513" y="44450"/>
            <a:ext cx="7315201" cy="715963"/>
          </a:xfrm>
        </p:spPr>
        <p:txBody>
          <a:bodyPr/>
          <a:lstStyle/>
          <a:p>
            <a:r>
              <a:rPr lang="zh-CN" altLang="en-US" sz="2400" b="1" smtClean="0">
                <a:latin typeface="黑体" pitchFamily="49" charset="-122"/>
                <a:ea typeface="黑体" pitchFamily="49" charset="-122"/>
              </a:rPr>
              <a:t>慢阻肺急性加重诱因</a:t>
            </a:r>
          </a:p>
        </p:txBody>
      </p:sp>
      <p:grpSp>
        <p:nvGrpSpPr>
          <p:cNvPr id="45058" name="组合 12"/>
          <p:cNvGrpSpPr>
            <a:grpSpLocks/>
          </p:cNvGrpSpPr>
          <p:nvPr/>
        </p:nvGrpSpPr>
        <p:grpSpPr bwMode="auto">
          <a:xfrm>
            <a:off x="179388" y="1652588"/>
            <a:ext cx="5695950" cy="3576637"/>
            <a:chOff x="1447800" y="2411005"/>
            <a:chExt cx="5695509" cy="3408770"/>
          </a:xfrm>
        </p:grpSpPr>
        <p:cxnSp>
          <p:nvCxnSpPr>
            <p:cNvPr id="45" name="直接箭头连接符 44"/>
            <p:cNvCxnSpPr/>
            <p:nvPr/>
          </p:nvCxnSpPr>
          <p:spPr bwMode="auto">
            <a:xfrm rot="5400000">
              <a:off x="4076677" y="4228790"/>
              <a:ext cx="685385" cy="3175"/>
            </a:xfrm>
            <a:prstGeom prst="straightConnector1">
              <a:avLst/>
            </a:prstGeom>
            <a:gradFill rotWithShape="1">
              <a:gsLst>
                <a:gs pos="0">
                  <a:schemeClr val="bg2">
                    <a:gamma/>
                    <a:tint val="26667"/>
                    <a:invGamma/>
                  </a:schemeClr>
                </a:gs>
                <a:gs pos="100000">
                  <a:schemeClr val="bg2">
                    <a:alpha val="14999"/>
                  </a:schemeClr>
                </a:gs>
              </a:gsLst>
              <a:lin ang="5400000" scaled="1"/>
            </a:gradFill>
            <a:ln w="9525" cap="flat" cmpd="sng" algn="ctr">
              <a:noFill/>
              <a:prstDash val="solid"/>
              <a:round/>
              <a:headEnd type="none" w="med" len="med"/>
              <a:tailEnd type="arrow"/>
            </a:ln>
            <a:effectLst/>
          </p:spPr>
        </p:cxnSp>
        <p:cxnSp>
          <p:nvCxnSpPr>
            <p:cNvPr id="49" name="直接箭头连接符 48"/>
            <p:cNvCxnSpPr/>
            <p:nvPr/>
          </p:nvCxnSpPr>
          <p:spPr bwMode="auto">
            <a:xfrm>
              <a:off x="1447800" y="4800019"/>
              <a:ext cx="1295300" cy="152813"/>
            </a:xfrm>
            <a:prstGeom prst="straightConnector1">
              <a:avLst/>
            </a:prstGeom>
            <a:gradFill rotWithShape="1">
              <a:gsLst>
                <a:gs pos="0">
                  <a:schemeClr val="bg2">
                    <a:gamma/>
                    <a:tint val="26667"/>
                    <a:invGamma/>
                  </a:schemeClr>
                </a:gs>
                <a:gs pos="100000">
                  <a:schemeClr val="bg2">
                    <a:alpha val="14999"/>
                  </a:schemeClr>
                </a:gs>
              </a:gsLst>
              <a:lin ang="5400000" scaled="1"/>
            </a:gradFill>
            <a:ln w="9525" cap="flat" cmpd="sng" algn="ctr">
              <a:noFill/>
              <a:prstDash val="solid"/>
              <a:round/>
              <a:headEnd type="none" w="med" len="med"/>
              <a:tailEnd type="arrow"/>
            </a:ln>
            <a:effectLst/>
          </p:spPr>
        </p:cxnSp>
        <p:cxnSp>
          <p:nvCxnSpPr>
            <p:cNvPr id="51" name="直接箭头连接符 50"/>
            <p:cNvCxnSpPr/>
            <p:nvPr/>
          </p:nvCxnSpPr>
          <p:spPr bwMode="auto">
            <a:xfrm rot="5400000">
              <a:off x="4534636" y="3771027"/>
              <a:ext cx="685385" cy="458751"/>
            </a:xfrm>
            <a:prstGeom prst="straightConnector1">
              <a:avLst/>
            </a:prstGeom>
            <a:ln w="28575">
              <a:solidFill>
                <a:schemeClr val="bg2"/>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bwMode="auto">
            <a:xfrm>
              <a:off x="2666906" y="3733360"/>
              <a:ext cx="1523882" cy="609735"/>
            </a:xfrm>
            <a:prstGeom prst="straightConnector1">
              <a:avLst/>
            </a:prstGeom>
            <a:ln w="28575">
              <a:solidFill>
                <a:schemeClr val="bg2"/>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bwMode="auto">
            <a:xfrm rot="10800000" flipV="1">
              <a:off x="4876535" y="3657710"/>
              <a:ext cx="1828658" cy="685385"/>
            </a:xfrm>
            <a:prstGeom prst="straightConnector1">
              <a:avLst/>
            </a:prstGeom>
            <a:ln w="28575">
              <a:solidFill>
                <a:schemeClr val="bg2"/>
              </a:solidFill>
              <a:headEnd type="none" w="med" len="med"/>
              <a:tailEnd type="arrow"/>
            </a:ln>
          </p:spPr>
          <p:style>
            <a:lnRef idx="1">
              <a:schemeClr val="dk1"/>
            </a:lnRef>
            <a:fillRef idx="0">
              <a:schemeClr val="dk1"/>
            </a:fillRef>
            <a:effectRef idx="0">
              <a:schemeClr val="dk1"/>
            </a:effectRef>
            <a:fontRef idx="minor">
              <a:schemeClr val="tx1"/>
            </a:fontRef>
          </p:style>
        </p:cxnSp>
        <p:pic>
          <p:nvPicPr>
            <p:cNvPr id="45071" name="Picture 3"/>
            <p:cNvPicPr>
              <a:picLocks noChangeAspect="1" noChangeArrowheads="1"/>
            </p:cNvPicPr>
            <p:nvPr/>
          </p:nvPicPr>
          <p:blipFill>
            <a:blip r:embed="rId3"/>
            <a:srcRect/>
            <a:stretch>
              <a:fillRect/>
            </a:stretch>
          </p:blipFill>
          <p:spPr bwMode="auto">
            <a:xfrm>
              <a:off x="3962400" y="4495800"/>
              <a:ext cx="971550" cy="1323975"/>
            </a:xfrm>
            <a:prstGeom prst="rect">
              <a:avLst/>
            </a:prstGeom>
            <a:noFill/>
            <a:ln w="9525" algn="ctr">
              <a:noFill/>
              <a:miter lim="800000"/>
              <a:headEnd/>
              <a:tailEnd/>
            </a:ln>
          </p:spPr>
        </p:pic>
        <p:pic>
          <p:nvPicPr>
            <p:cNvPr id="45072" name="Picture 5"/>
            <p:cNvPicPr>
              <a:picLocks noChangeAspect="1" noChangeArrowheads="1"/>
            </p:cNvPicPr>
            <p:nvPr/>
          </p:nvPicPr>
          <p:blipFill>
            <a:blip r:embed="rId4"/>
            <a:srcRect/>
            <a:stretch>
              <a:fillRect/>
            </a:stretch>
          </p:blipFill>
          <p:spPr bwMode="auto">
            <a:xfrm>
              <a:off x="1752601" y="2411005"/>
              <a:ext cx="5390708" cy="1503770"/>
            </a:xfrm>
            <a:prstGeom prst="rect">
              <a:avLst/>
            </a:prstGeom>
            <a:noFill/>
            <a:ln w="9525" algn="ctr">
              <a:noFill/>
              <a:miter lim="800000"/>
              <a:headEnd/>
              <a:tailEnd/>
            </a:ln>
          </p:spPr>
        </p:pic>
        <p:cxnSp>
          <p:nvCxnSpPr>
            <p:cNvPr id="63" name="直接箭头连接符 62"/>
            <p:cNvCxnSpPr/>
            <p:nvPr/>
          </p:nvCxnSpPr>
          <p:spPr bwMode="auto">
            <a:xfrm rot="16200000" flipH="1">
              <a:off x="4000422" y="3924148"/>
              <a:ext cx="456924" cy="380971"/>
            </a:xfrm>
            <a:prstGeom prst="straightConnector1">
              <a:avLst/>
            </a:prstGeom>
            <a:ln w="28575">
              <a:solidFill>
                <a:schemeClr val="bg2"/>
              </a:solidFill>
              <a:headEnd type="none" w="med" len="med"/>
              <a:tailEnd type="arrow"/>
            </a:ln>
          </p:spPr>
          <p:style>
            <a:lnRef idx="1">
              <a:schemeClr val="dk1"/>
            </a:lnRef>
            <a:fillRef idx="0">
              <a:schemeClr val="dk1"/>
            </a:fillRef>
            <a:effectRef idx="0">
              <a:schemeClr val="dk1"/>
            </a:effectRef>
            <a:fontRef idx="minor">
              <a:schemeClr val="tx1"/>
            </a:fontRef>
          </p:style>
        </p:cxnSp>
      </p:grpSp>
      <p:sp>
        <p:nvSpPr>
          <p:cNvPr id="3" name="矩形 2"/>
          <p:cNvSpPr/>
          <p:nvPr/>
        </p:nvSpPr>
        <p:spPr>
          <a:xfrm>
            <a:off x="357188" y="1628775"/>
            <a:ext cx="5586412" cy="388778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45060" name="TextBox 3"/>
          <p:cNvSpPr txBox="1">
            <a:spLocks noChangeArrowheads="1"/>
          </p:cNvSpPr>
          <p:nvPr/>
        </p:nvSpPr>
        <p:spPr bwMode="auto">
          <a:xfrm>
            <a:off x="1265238" y="3889375"/>
            <a:ext cx="1262062" cy="307975"/>
          </a:xfrm>
          <a:prstGeom prst="rect">
            <a:avLst/>
          </a:prstGeom>
          <a:noFill/>
          <a:ln w="9525">
            <a:noFill/>
            <a:miter lim="800000"/>
            <a:headEnd/>
            <a:tailEnd/>
          </a:ln>
        </p:spPr>
        <p:txBody>
          <a:bodyPr wrap="none">
            <a:spAutoFit/>
          </a:bodyPr>
          <a:lstStyle/>
          <a:p>
            <a:r>
              <a:rPr lang="en-US" altLang="zh-CN" sz="1400" b="1">
                <a:latin typeface="黑体" pitchFamily="49" charset="-122"/>
                <a:ea typeface="黑体" pitchFamily="49" charset="-122"/>
              </a:rPr>
              <a:t>COPD</a:t>
            </a:r>
            <a:r>
              <a:rPr lang="zh-CN" altLang="en-US" sz="1400" b="1">
                <a:latin typeface="黑体" pitchFamily="49" charset="-122"/>
                <a:ea typeface="黑体" pitchFamily="49" charset="-122"/>
              </a:rPr>
              <a:t>气道发炎</a:t>
            </a:r>
          </a:p>
        </p:txBody>
      </p:sp>
      <p:sp>
        <p:nvSpPr>
          <p:cNvPr id="45061" name="TextBox 4"/>
          <p:cNvSpPr txBox="1">
            <a:spLocks noChangeArrowheads="1"/>
          </p:cNvSpPr>
          <p:nvPr/>
        </p:nvSpPr>
        <p:spPr bwMode="auto">
          <a:xfrm>
            <a:off x="3741738" y="4491038"/>
            <a:ext cx="901700" cy="738187"/>
          </a:xfrm>
          <a:prstGeom prst="rect">
            <a:avLst/>
          </a:prstGeom>
          <a:noFill/>
          <a:ln w="9525">
            <a:noFill/>
            <a:miter lim="800000"/>
            <a:headEnd/>
            <a:tailEnd/>
          </a:ln>
        </p:spPr>
        <p:txBody>
          <a:bodyPr wrap="none">
            <a:spAutoFit/>
          </a:bodyPr>
          <a:lstStyle/>
          <a:p>
            <a:r>
              <a:rPr lang="zh-CN" altLang="en-US" sz="1400" b="1">
                <a:latin typeface="黑体" pitchFamily="49" charset="-122"/>
                <a:ea typeface="黑体" pitchFamily="49" charset="-122"/>
              </a:rPr>
              <a:t>气流受限</a:t>
            </a:r>
            <a:endParaRPr lang="en-US" altLang="zh-CN" sz="1400" b="1">
              <a:latin typeface="黑体" pitchFamily="49" charset="-122"/>
              <a:ea typeface="黑体" pitchFamily="49" charset="-122"/>
            </a:endParaRPr>
          </a:p>
          <a:p>
            <a:r>
              <a:rPr lang="zh-CN" altLang="en-US" sz="1400" b="1">
                <a:latin typeface="黑体" pitchFamily="49" charset="-122"/>
                <a:ea typeface="黑体" pitchFamily="49" charset="-122"/>
              </a:rPr>
              <a:t>炎症加重</a:t>
            </a:r>
            <a:endParaRPr lang="en-US" altLang="zh-CN" sz="1400" b="1">
              <a:latin typeface="黑体" pitchFamily="49" charset="-122"/>
              <a:ea typeface="黑体" pitchFamily="49" charset="-122"/>
            </a:endParaRPr>
          </a:p>
          <a:p>
            <a:r>
              <a:rPr lang="zh-CN" altLang="en-US" sz="1400" b="1">
                <a:latin typeface="黑体" pitchFamily="49" charset="-122"/>
                <a:ea typeface="黑体" pitchFamily="49" charset="-122"/>
              </a:rPr>
              <a:t>症状加重</a:t>
            </a:r>
          </a:p>
        </p:txBody>
      </p:sp>
      <p:sp>
        <p:nvSpPr>
          <p:cNvPr id="45062" name="矩形 5"/>
          <p:cNvSpPr>
            <a:spLocks noChangeArrowheads="1"/>
          </p:cNvSpPr>
          <p:nvPr/>
        </p:nvSpPr>
        <p:spPr bwMode="auto">
          <a:xfrm>
            <a:off x="6043613" y="2081213"/>
            <a:ext cx="2992437" cy="831850"/>
          </a:xfrm>
          <a:prstGeom prst="rect">
            <a:avLst/>
          </a:prstGeom>
          <a:noFill/>
          <a:ln w="9525">
            <a:noFill/>
            <a:miter lim="800000"/>
            <a:headEnd/>
            <a:tailEnd/>
          </a:ln>
        </p:spPr>
        <p:txBody>
          <a:bodyPr>
            <a:spAutoFit/>
          </a:bodyPr>
          <a:lstStyle/>
          <a:p>
            <a:pPr marL="285750" indent="-285750">
              <a:buFont typeface="Wingdings" pitchFamily="2" charset="2"/>
              <a:buChar char="Ø"/>
            </a:pPr>
            <a:r>
              <a:rPr lang="en-US" altLang="zh-CN" sz="1600">
                <a:latin typeface="黑体" pitchFamily="49" charset="-122"/>
                <a:ea typeface="黑体" pitchFamily="49" charset="-122"/>
              </a:rPr>
              <a:t>40</a:t>
            </a:r>
            <a:r>
              <a:rPr lang="zh-CN" altLang="en-US" sz="1600">
                <a:latin typeface="黑体" pitchFamily="49" charset="-122"/>
                <a:ea typeface="黑体" pitchFamily="49" charset="-122"/>
              </a:rPr>
              <a:t>％～</a:t>
            </a:r>
            <a:r>
              <a:rPr lang="en-US" altLang="zh-CN" sz="1600">
                <a:latin typeface="黑体" pitchFamily="49" charset="-122"/>
                <a:ea typeface="黑体" pitchFamily="49" charset="-122"/>
              </a:rPr>
              <a:t>60</a:t>
            </a:r>
            <a:r>
              <a:rPr lang="zh-CN" altLang="en-US" sz="1600">
                <a:latin typeface="黑体" pitchFamily="49" charset="-122"/>
                <a:ea typeface="黑体" pitchFamily="49" charset="-122"/>
              </a:rPr>
              <a:t>％的慢阻肺急性加重患者从痰液中可以分离出细菌</a:t>
            </a:r>
          </a:p>
        </p:txBody>
      </p:sp>
      <p:sp>
        <p:nvSpPr>
          <p:cNvPr id="45063" name="矩形 6"/>
          <p:cNvSpPr>
            <a:spLocks noChangeArrowheads="1"/>
          </p:cNvSpPr>
          <p:nvPr/>
        </p:nvSpPr>
        <p:spPr bwMode="auto">
          <a:xfrm>
            <a:off x="6076950" y="3068638"/>
            <a:ext cx="3060700" cy="584200"/>
          </a:xfrm>
          <a:prstGeom prst="rect">
            <a:avLst/>
          </a:prstGeom>
          <a:noFill/>
          <a:ln w="9525">
            <a:noFill/>
            <a:miter lim="800000"/>
            <a:headEnd/>
            <a:tailEnd/>
          </a:ln>
        </p:spPr>
        <p:txBody>
          <a:bodyPr>
            <a:spAutoFit/>
          </a:bodyPr>
          <a:lstStyle/>
          <a:p>
            <a:pPr marL="285750" indent="-285750">
              <a:buFont typeface="Wingdings" pitchFamily="2" charset="2"/>
              <a:buChar char="Ø"/>
            </a:pPr>
            <a:r>
              <a:rPr lang="zh-CN" altLang="en-US" sz="1600">
                <a:latin typeface="黑体" pitchFamily="49" charset="-122"/>
                <a:ea typeface="黑体" pitchFamily="49" charset="-122"/>
              </a:rPr>
              <a:t>常见病毒为鼻病毒属、呼吸道合胞病毒和流感病毒</a:t>
            </a:r>
          </a:p>
        </p:txBody>
      </p:sp>
      <p:sp>
        <p:nvSpPr>
          <p:cNvPr id="45064" name="矩形 7"/>
          <p:cNvSpPr>
            <a:spLocks noChangeArrowheads="1"/>
          </p:cNvSpPr>
          <p:nvPr/>
        </p:nvSpPr>
        <p:spPr bwMode="auto">
          <a:xfrm>
            <a:off x="6115050" y="3949700"/>
            <a:ext cx="2994025" cy="585788"/>
          </a:xfrm>
          <a:prstGeom prst="rect">
            <a:avLst/>
          </a:prstGeom>
          <a:noFill/>
          <a:ln w="9525">
            <a:noFill/>
            <a:miter lim="800000"/>
            <a:headEnd/>
            <a:tailEnd/>
          </a:ln>
        </p:spPr>
        <p:txBody>
          <a:bodyPr>
            <a:spAutoFit/>
          </a:bodyPr>
          <a:lstStyle/>
          <a:p>
            <a:pPr marL="285750" indent="-285750">
              <a:buFont typeface="Wingdings" pitchFamily="2" charset="2"/>
              <a:buChar char="Ø"/>
            </a:pPr>
            <a:r>
              <a:rPr lang="zh-CN" altLang="en-US" sz="1600">
                <a:latin typeface="黑体" pitchFamily="49" charset="-122"/>
                <a:ea typeface="黑体" pitchFamily="49" charset="-122"/>
              </a:rPr>
              <a:t>非感染因素，如吸烟、大气污染、吸入变应原等</a:t>
            </a:r>
          </a:p>
        </p:txBody>
      </p:sp>
      <p:sp>
        <p:nvSpPr>
          <p:cNvPr id="45065" name="TextBox 8"/>
          <p:cNvSpPr txBox="1">
            <a:spLocks noChangeArrowheads="1"/>
          </p:cNvSpPr>
          <p:nvPr/>
        </p:nvSpPr>
        <p:spPr bwMode="auto">
          <a:xfrm>
            <a:off x="-36513" y="6524625"/>
            <a:ext cx="4835526" cy="247650"/>
          </a:xfrm>
          <a:prstGeom prst="rect">
            <a:avLst/>
          </a:prstGeom>
          <a:noFill/>
          <a:ln w="9525">
            <a:noFill/>
            <a:miter lim="800000"/>
            <a:headEnd/>
            <a:tailEnd/>
          </a:ln>
        </p:spPr>
        <p:txBody>
          <a:bodyPr wrap="none">
            <a:spAutoFit/>
          </a:bodyPr>
          <a:lstStyle/>
          <a:p>
            <a:r>
              <a:rPr lang="zh-CN" altLang="en-US" sz="1000">
                <a:latin typeface="黑体" pitchFamily="49" charset="-122"/>
                <a:ea typeface="黑体" pitchFamily="49" charset="-122"/>
              </a:rPr>
              <a:t>慢性阻塞性肺疾病急性加重</a:t>
            </a:r>
            <a:r>
              <a:rPr lang="en-US" altLang="zh-CN" sz="1000">
                <a:latin typeface="黑体" pitchFamily="49" charset="-122"/>
                <a:ea typeface="黑体" pitchFamily="49" charset="-122"/>
              </a:rPr>
              <a:t>(AECOPD)</a:t>
            </a:r>
            <a:r>
              <a:rPr lang="zh-CN" altLang="en-US" sz="1000">
                <a:latin typeface="黑体" pitchFamily="49" charset="-122"/>
                <a:ea typeface="黑体" pitchFamily="49" charset="-122"/>
              </a:rPr>
              <a:t>诊治专家组</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国际呼吸杂志</a:t>
            </a:r>
            <a:r>
              <a:rPr lang="en-US" altLang="zh-CN" sz="1000">
                <a:latin typeface="黑体" pitchFamily="49" charset="-122"/>
                <a:ea typeface="黑体" pitchFamily="49" charset="-122"/>
              </a:rPr>
              <a:t>.2014;34(1):1-11.</a:t>
            </a:r>
            <a:r>
              <a:rPr lang="zh-CN" altLang="en-US" sz="1000">
                <a:latin typeface="黑体" pitchFamily="49" charset="-122"/>
                <a:ea typeface="黑体" pitchFamily="49" charset="-122"/>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a:xfrm>
            <a:off x="14288" y="-201613"/>
            <a:ext cx="7886700" cy="1327151"/>
          </a:xfrm>
        </p:spPr>
        <p:txBody>
          <a:bodyPr/>
          <a:lstStyle/>
          <a:p>
            <a:r>
              <a:rPr lang="zh-CN" altLang="en-US" sz="2400" b="1" smtClean="0">
                <a:latin typeface="黑体" pitchFamily="49" charset="-122"/>
                <a:ea typeface="黑体" pitchFamily="49" charset="-122"/>
              </a:rPr>
              <a:t>慢性阻塞性肺疾病急性加重的诊断</a:t>
            </a:r>
          </a:p>
        </p:txBody>
      </p:sp>
      <p:sp>
        <p:nvSpPr>
          <p:cNvPr id="47106" name="矩形 4"/>
          <p:cNvSpPr>
            <a:spLocks noChangeArrowheads="1"/>
          </p:cNvSpPr>
          <p:nvPr/>
        </p:nvSpPr>
        <p:spPr bwMode="auto">
          <a:xfrm>
            <a:off x="0" y="6453188"/>
            <a:ext cx="7900988" cy="400050"/>
          </a:xfrm>
          <a:prstGeom prst="rect">
            <a:avLst/>
          </a:prstGeom>
          <a:noFill/>
          <a:ln w="9525">
            <a:noFill/>
            <a:miter lim="800000"/>
            <a:headEnd/>
            <a:tailEnd/>
          </a:ln>
        </p:spPr>
        <p:txBody>
          <a:bodyPr>
            <a:spAutoFit/>
          </a:bodyPr>
          <a:lstStyle/>
          <a:p>
            <a:r>
              <a:rPr lang="en-US" altLang="zh-CN" sz="1000">
                <a:latin typeface="黑体" pitchFamily="49" charset="-122"/>
                <a:ea typeface="黑体" pitchFamily="49" charset="-122"/>
              </a:rPr>
              <a:t>1.Global Strategy for the Diagnosis,Management,and Prevention of Chronic Obstructive Pulmonary Disease Updated 2015.www.goldcopd.org/.</a:t>
            </a:r>
            <a:endParaRPr lang="zh-CN" altLang="en-US" sz="1000">
              <a:latin typeface="黑体" pitchFamily="49" charset="-122"/>
              <a:ea typeface="黑体" pitchFamily="49" charset="-122"/>
            </a:endParaRPr>
          </a:p>
        </p:txBody>
      </p:sp>
      <p:sp>
        <p:nvSpPr>
          <p:cNvPr id="47107" name="矩形 2"/>
          <p:cNvSpPr>
            <a:spLocks noChangeArrowheads="1"/>
          </p:cNvSpPr>
          <p:nvPr/>
        </p:nvSpPr>
        <p:spPr bwMode="auto">
          <a:xfrm>
            <a:off x="1908175" y="1784350"/>
            <a:ext cx="6480175" cy="1200150"/>
          </a:xfrm>
          <a:prstGeom prst="rect">
            <a:avLst/>
          </a:prstGeom>
          <a:noFill/>
          <a:ln w="9525">
            <a:noFill/>
            <a:miter lim="800000"/>
            <a:headEnd/>
            <a:tailEnd/>
          </a:ln>
        </p:spPr>
        <p:txBody>
          <a:bodyPr>
            <a:spAutoFit/>
          </a:bodyPr>
          <a:lstStyle/>
          <a:p>
            <a:pPr>
              <a:lnSpc>
                <a:spcPct val="150000"/>
              </a:lnSpc>
            </a:pPr>
            <a:r>
              <a:rPr lang="zh-CN" altLang="en-US" b="1">
                <a:latin typeface="黑体" pitchFamily="49" charset="-122"/>
                <a:ea typeface="黑体" pitchFamily="49" charset="-122"/>
              </a:rPr>
              <a:t>呼吸系统症状</a:t>
            </a:r>
            <a:r>
              <a:rPr lang="zh-CN" altLang="en-US" sz="2400" b="1">
                <a:solidFill>
                  <a:srgbClr val="FF0000"/>
                </a:solidFill>
                <a:latin typeface="黑体" pitchFamily="49" charset="-122"/>
                <a:ea typeface="黑体" pitchFamily="49" charset="-122"/>
              </a:rPr>
              <a:t>加重</a:t>
            </a:r>
            <a:r>
              <a:rPr lang="zh-CN" altLang="en-US" b="1">
                <a:latin typeface="黑体" pitchFamily="49" charset="-122"/>
                <a:ea typeface="黑体" pitchFamily="49" charset="-122"/>
              </a:rPr>
              <a:t>，</a:t>
            </a:r>
            <a:r>
              <a:rPr lang="zh-CN" altLang="en-US" sz="2400" b="1">
                <a:solidFill>
                  <a:srgbClr val="FF0000"/>
                </a:solidFill>
                <a:latin typeface="黑体" pitchFamily="49" charset="-122"/>
                <a:ea typeface="黑体" pitchFamily="49" charset="-122"/>
              </a:rPr>
              <a:t>超过日常变异</a:t>
            </a:r>
            <a:endParaRPr lang="en-US" altLang="zh-CN" sz="2000" b="1">
              <a:solidFill>
                <a:srgbClr val="FF0000"/>
              </a:solidFill>
              <a:latin typeface="黑体" pitchFamily="49" charset="-122"/>
              <a:ea typeface="黑体" pitchFamily="49" charset="-122"/>
            </a:endParaRPr>
          </a:p>
          <a:p>
            <a:pPr>
              <a:lnSpc>
                <a:spcPct val="150000"/>
              </a:lnSpc>
            </a:pPr>
            <a:r>
              <a:rPr lang="zh-CN" altLang="en-US" sz="2400" b="1">
                <a:solidFill>
                  <a:srgbClr val="FF0000"/>
                </a:solidFill>
                <a:latin typeface="黑体" pitchFamily="49" charset="-122"/>
                <a:ea typeface="黑体" pitchFamily="49" charset="-122"/>
              </a:rPr>
              <a:t>气促加重</a:t>
            </a:r>
            <a:r>
              <a:rPr lang="zh-CN" altLang="en-US" b="1">
                <a:latin typeface="黑体" pitchFamily="49" charset="-122"/>
                <a:ea typeface="黑体" pitchFamily="49" charset="-122"/>
              </a:rPr>
              <a:t>伴</a:t>
            </a:r>
            <a:r>
              <a:rPr lang="zh-CN" altLang="en-US" sz="2400" b="1">
                <a:solidFill>
                  <a:srgbClr val="FF0000"/>
                </a:solidFill>
                <a:latin typeface="黑体" pitchFamily="49" charset="-122"/>
                <a:ea typeface="黑体" pitchFamily="49" charset="-122"/>
              </a:rPr>
              <a:t>喘息、胸闷、咳嗽咳痰</a:t>
            </a:r>
            <a:r>
              <a:rPr lang="zh-CN" altLang="en-US" b="1">
                <a:latin typeface="黑体" pitchFamily="49" charset="-122"/>
                <a:ea typeface="黑体" pitchFamily="49" charset="-122"/>
              </a:rPr>
              <a:t>变多</a:t>
            </a:r>
          </a:p>
        </p:txBody>
      </p:sp>
      <p:sp>
        <p:nvSpPr>
          <p:cNvPr id="8" name="圆角矩形 7"/>
          <p:cNvSpPr/>
          <p:nvPr/>
        </p:nvSpPr>
        <p:spPr>
          <a:xfrm>
            <a:off x="1908175" y="1773238"/>
            <a:ext cx="6335713" cy="151130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47109" name="矩形 8"/>
          <p:cNvSpPr>
            <a:spLocks noChangeArrowheads="1"/>
          </p:cNvSpPr>
          <p:nvPr/>
        </p:nvSpPr>
        <p:spPr bwMode="auto">
          <a:xfrm>
            <a:off x="107950" y="4132263"/>
            <a:ext cx="7200900" cy="1062037"/>
          </a:xfrm>
          <a:prstGeom prst="rect">
            <a:avLst/>
          </a:prstGeom>
          <a:noFill/>
          <a:ln w="9525">
            <a:noFill/>
            <a:miter lim="800000"/>
            <a:headEnd/>
            <a:tailEnd/>
          </a:ln>
        </p:spPr>
        <p:txBody>
          <a:bodyPr>
            <a:spAutoFit/>
          </a:bodyPr>
          <a:lstStyle/>
          <a:p>
            <a:pPr>
              <a:lnSpc>
                <a:spcPct val="150000"/>
              </a:lnSpc>
            </a:pPr>
            <a:r>
              <a:rPr lang="zh-CN" altLang="en-US" b="1">
                <a:latin typeface="黑体" pitchFamily="49" charset="-122"/>
                <a:ea typeface="黑体" pitchFamily="49" charset="-122"/>
              </a:rPr>
              <a:t>需要</a:t>
            </a:r>
            <a:r>
              <a:rPr lang="zh-CN" altLang="en-US" sz="2400" b="1">
                <a:solidFill>
                  <a:srgbClr val="FF0000"/>
                </a:solidFill>
                <a:latin typeface="黑体" pitchFamily="49" charset="-122"/>
                <a:ea typeface="黑体" pitchFamily="49" charset="-122"/>
              </a:rPr>
              <a:t>改变药物</a:t>
            </a:r>
            <a:r>
              <a:rPr lang="zh-CN" altLang="en-US" b="1">
                <a:latin typeface="黑体" pitchFamily="49" charset="-122"/>
                <a:ea typeface="黑体" pitchFamily="49" charset="-122"/>
              </a:rPr>
              <a:t>治疗</a:t>
            </a:r>
            <a:endParaRPr lang="en-US" altLang="zh-CN" b="1">
              <a:latin typeface="黑体" pitchFamily="49" charset="-122"/>
              <a:ea typeface="黑体" pitchFamily="49" charset="-122"/>
            </a:endParaRPr>
          </a:p>
          <a:p>
            <a:pPr>
              <a:lnSpc>
                <a:spcPct val="150000"/>
              </a:lnSpc>
            </a:pPr>
            <a:r>
              <a:rPr lang="zh-CN" altLang="en-US" b="1">
                <a:latin typeface="黑体" pitchFamily="49" charset="-122"/>
                <a:ea typeface="黑体" pitchFamily="49" charset="-122"/>
              </a:rPr>
              <a:t>包括支气管扩张剂、糖皮质激素、抗生素或其它辅助治疗</a:t>
            </a:r>
          </a:p>
        </p:txBody>
      </p:sp>
      <p:sp>
        <p:nvSpPr>
          <p:cNvPr id="10" name="圆角矩形 9"/>
          <p:cNvSpPr/>
          <p:nvPr/>
        </p:nvSpPr>
        <p:spPr>
          <a:xfrm>
            <a:off x="107950" y="4076700"/>
            <a:ext cx="7056438" cy="151288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34925" y="53975"/>
            <a:ext cx="8229600" cy="854075"/>
          </a:xfrm>
        </p:spPr>
        <p:txBody>
          <a:bodyPr/>
          <a:lstStyle/>
          <a:p>
            <a:r>
              <a:rPr lang="zh-CN" altLang="en-US" sz="2400" b="1" smtClean="0">
                <a:latin typeface="黑体" pitchFamily="49" charset="-122"/>
                <a:ea typeface="黑体" pitchFamily="49" charset="-122"/>
              </a:rPr>
              <a:t>慢性阻塞性肺疾病急性加重需进行的辅助检查</a:t>
            </a:r>
          </a:p>
        </p:txBody>
      </p:sp>
      <p:sp>
        <p:nvSpPr>
          <p:cNvPr id="49154" name="TextBox 4"/>
          <p:cNvSpPr txBox="1">
            <a:spLocks noChangeArrowheads="1"/>
          </p:cNvSpPr>
          <p:nvPr/>
        </p:nvSpPr>
        <p:spPr bwMode="auto">
          <a:xfrm>
            <a:off x="111125" y="6457950"/>
            <a:ext cx="6697663" cy="400050"/>
          </a:xfrm>
          <a:prstGeom prst="rect">
            <a:avLst/>
          </a:prstGeom>
          <a:noFill/>
          <a:ln w="9525">
            <a:noFill/>
            <a:miter lim="800000"/>
            <a:headEnd/>
            <a:tailEnd/>
          </a:ln>
        </p:spPr>
        <p:txBody>
          <a:bodyPr>
            <a:spAutoFit/>
          </a:bodyPr>
          <a:lstStyle/>
          <a:p>
            <a:r>
              <a:rPr lang="en-US" altLang="zh-CN" sz="1000">
                <a:latin typeface="黑体" pitchFamily="49" charset="-122"/>
                <a:ea typeface="黑体" pitchFamily="49" charset="-122"/>
              </a:rPr>
              <a:t>Global Strategy for the Diagnosis,Management,and Prevention of Chronic Obstructive Pulmonary Disease updated 2015.www.goldcopd.org/.</a:t>
            </a:r>
          </a:p>
        </p:txBody>
      </p:sp>
      <p:grpSp>
        <p:nvGrpSpPr>
          <p:cNvPr id="49155" name="组合 5"/>
          <p:cNvGrpSpPr>
            <a:grpSpLocks/>
          </p:cNvGrpSpPr>
          <p:nvPr/>
        </p:nvGrpSpPr>
        <p:grpSpPr bwMode="auto">
          <a:xfrm>
            <a:off x="5259388" y="1812925"/>
            <a:ext cx="3921125" cy="4056063"/>
            <a:chOff x="207933" y="827420"/>
            <a:chExt cx="4424322" cy="4910509"/>
          </a:xfrm>
        </p:grpSpPr>
        <p:pic>
          <p:nvPicPr>
            <p:cNvPr id="49162" name="Picture 2"/>
            <p:cNvPicPr>
              <a:picLocks noChangeAspect="1" noChangeArrowheads="1"/>
            </p:cNvPicPr>
            <p:nvPr/>
          </p:nvPicPr>
          <p:blipFill>
            <a:blip r:embed="rId2"/>
            <a:srcRect/>
            <a:stretch>
              <a:fillRect/>
            </a:stretch>
          </p:blipFill>
          <p:spPr bwMode="auto">
            <a:xfrm>
              <a:off x="207934" y="1196752"/>
              <a:ext cx="1710240" cy="1307742"/>
            </a:xfrm>
            <a:prstGeom prst="rect">
              <a:avLst/>
            </a:prstGeom>
            <a:noFill/>
            <a:ln w="9525">
              <a:noFill/>
              <a:miter lim="800000"/>
              <a:headEnd/>
              <a:tailEnd/>
            </a:ln>
          </p:spPr>
        </p:pic>
        <p:sp>
          <p:nvSpPr>
            <p:cNvPr id="49163" name="矩形 8"/>
            <p:cNvSpPr>
              <a:spLocks noChangeArrowheads="1"/>
            </p:cNvSpPr>
            <p:nvPr/>
          </p:nvSpPr>
          <p:spPr bwMode="auto">
            <a:xfrm>
              <a:off x="207933" y="827420"/>
              <a:ext cx="2327819" cy="338554"/>
            </a:xfrm>
            <a:prstGeom prst="rect">
              <a:avLst/>
            </a:prstGeom>
            <a:noFill/>
            <a:ln w="9525">
              <a:noFill/>
              <a:miter lim="800000"/>
              <a:headEnd/>
              <a:tailEnd/>
            </a:ln>
          </p:spPr>
          <p:txBody>
            <a:bodyPr>
              <a:spAutoFit/>
            </a:bodyPr>
            <a:lstStyle/>
            <a:p>
              <a:r>
                <a:rPr lang="zh-CN" altLang="en-US" sz="1600" b="1">
                  <a:solidFill>
                    <a:srgbClr val="00B050"/>
                  </a:solidFill>
                  <a:latin typeface="黑体" pitchFamily="49" charset="-122"/>
                  <a:ea typeface="黑体" pitchFamily="49" charset="-122"/>
                </a:rPr>
                <a:t>血氧饱和度测定</a:t>
              </a:r>
              <a:endParaRPr lang="en-US" altLang="zh-CN" sz="1600" b="1">
                <a:solidFill>
                  <a:srgbClr val="00B050"/>
                </a:solidFill>
                <a:latin typeface="黑体" pitchFamily="49" charset="-122"/>
                <a:ea typeface="黑体" pitchFamily="49" charset="-122"/>
              </a:endParaRPr>
            </a:p>
          </p:txBody>
        </p:sp>
        <p:pic>
          <p:nvPicPr>
            <p:cNvPr id="49164" name="Picture 3"/>
            <p:cNvPicPr>
              <a:picLocks noChangeAspect="1" noChangeArrowheads="1"/>
            </p:cNvPicPr>
            <p:nvPr/>
          </p:nvPicPr>
          <p:blipFill>
            <a:blip r:embed="rId3"/>
            <a:srcRect/>
            <a:stretch>
              <a:fillRect/>
            </a:stretch>
          </p:blipFill>
          <p:spPr bwMode="auto">
            <a:xfrm>
              <a:off x="252346" y="2840901"/>
              <a:ext cx="1710241" cy="1216826"/>
            </a:xfrm>
            <a:prstGeom prst="rect">
              <a:avLst/>
            </a:prstGeom>
            <a:noFill/>
            <a:ln w="9525">
              <a:noFill/>
              <a:miter lim="800000"/>
              <a:headEnd/>
              <a:tailEnd/>
            </a:ln>
          </p:spPr>
        </p:pic>
        <p:sp>
          <p:nvSpPr>
            <p:cNvPr id="49165" name="矩形 12"/>
            <p:cNvSpPr>
              <a:spLocks noChangeArrowheads="1"/>
            </p:cNvSpPr>
            <p:nvPr/>
          </p:nvSpPr>
          <p:spPr bwMode="auto">
            <a:xfrm>
              <a:off x="275478" y="2521820"/>
              <a:ext cx="2312621" cy="338554"/>
            </a:xfrm>
            <a:prstGeom prst="rect">
              <a:avLst/>
            </a:prstGeom>
            <a:noFill/>
            <a:ln w="9525">
              <a:noFill/>
              <a:miter lim="800000"/>
              <a:headEnd/>
              <a:tailEnd/>
            </a:ln>
          </p:spPr>
          <p:txBody>
            <a:bodyPr>
              <a:spAutoFit/>
            </a:bodyPr>
            <a:lstStyle/>
            <a:p>
              <a:r>
                <a:rPr lang="zh-CN" altLang="en-US" sz="1600" b="1">
                  <a:solidFill>
                    <a:srgbClr val="00B050"/>
                  </a:solidFill>
                  <a:latin typeface="黑体" pitchFamily="49" charset="-122"/>
                  <a:ea typeface="黑体" pitchFamily="49" charset="-122"/>
                </a:rPr>
                <a:t>动脉血气分析</a:t>
              </a:r>
              <a:endParaRPr lang="en-US" altLang="zh-CN" sz="1600" b="1">
                <a:solidFill>
                  <a:srgbClr val="00B050"/>
                </a:solidFill>
                <a:latin typeface="黑体" pitchFamily="49" charset="-122"/>
                <a:ea typeface="黑体" pitchFamily="49" charset="-122"/>
              </a:endParaRPr>
            </a:p>
          </p:txBody>
        </p:sp>
        <p:pic>
          <p:nvPicPr>
            <p:cNvPr id="49166" name="Picture 4"/>
            <p:cNvPicPr>
              <a:picLocks noChangeAspect="1" noChangeArrowheads="1"/>
            </p:cNvPicPr>
            <p:nvPr/>
          </p:nvPicPr>
          <p:blipFill>
            <a:blip r:embed="rId4"/>
            <a:srcRect/>
            <a:stretch>
              <a:fillRect/>
            </a:stretch>
          </p:blipFill>
          <p:spPr bwMode="auto">
            <a:xfrm>
              <a:off x="275478" y="4434261"/>
              <a:ext cx="1687913" cy="1303668"/>
            </a:xfrm>
            <a:prstGeom prst="rect">
              <a:avLst/>
            </a:prstGeom>
            <a:noFill/>
            <a:ln w="9525">
              <a:noFill/>
              <a:miter lim="800000"/>
              <a:headEnd/>
              <a:tailEnd/>
            </a:ln>
          </p:spPr>
        </p:pic>
        <p:pic>
          <p:nvPicPr>
            <p:cNvPr id="49167" name="Picture 2"/>
            <p:cNvPicPr>
              <a:picLocks noChangeAspect="1" noChangeArrowheads="1"/>
            </p:cNvPicPr>
            <p:nvPr/>
          </p:nvPicPr>
          <p:blipFill>
            <a:blip r:embed="rId5"/>
            <a:srcRect/>
            <a:stretch>
              <a:fillRect/>
            </a:stretch>
          </p:blipFill>
          <p:spPr bwMode="auto">
            <a:xfrm>
              <a:off x="2128353" y="1167760"/>
              <a:ext cx="1476701" cy="1297724"/>
            </a:xfrm>
            <a:prstGeom prst="rect">
              <a:avLst/>
            </a:prstGeom>
            <a:noFill/>
            <a:ln w="9525">
              <a:noFill/>
              <a:miter lim="800000"/>
              <a:headEnd/>
              <a:tailEnd/>
            </a:ln>
          </p:spPr>
        </p:pic>
        <p:sp>
          <p:nvSpPr>
            <p:cNvPr id="49168" name="矩形 14"/>
            <p:cNvSpPr>
              <a:spLocks noChangeArrowheads="1"/>
            </p:cNvSpPr>
            <p:nvPr/>
          </p:nvSpPr>
          <p:spPr bwMode="auto">
            <a:xfrm>
              <a:off x="2304436" y="836712"/>
              <a:ext cx="2327819" cy="338554"/>
            </a:xfrm>
            <a:prstGeom prst="rect">
              <a:avLst/>
            </a:prstGeom>
            <a:noFill/>
            <a:ln w="9525">
              <a:noFill/>
              <a:miter lim="800000"/>
              <a:headEnd/>
              <a:tailEnd/>
            </a:ln>
          </p:spPr>
          <p:txBody>
            <a:bodyPr>
              <a:spAutoFit/>
            </a:bodyPr>
            <a:lstStyle/>
            <a:p>
              <a:r>
                <a:rPr lang="zh-CN" altLang="en-US" sz="1600" b="1">
                  <a:solidFill>
                    <a:srgbClr val="00B050"/>
                  </a:solidFill>
                  <a:latin typeface="黑体" pitchFamily="49" charset="-122"/>
                  <a:ea typeface="黑体" pitchFamily="49" charset="-122"/>
                </a:rPr>
                <a:t>痰培养</a:t>
              </a:r>
              <a:endParaRPr lang="en-US" altLang="zh-CN" sz="1600" b="1">
                <a:solidFill>
                  <a:srgbClr val="00B050"/>
                </a:solidFill>
                <a:latin typeface="黑体" pitchFamily="49" charset="-122"/>
                <a:ea typeface="黑体" pitchFamily="49" charset="-122"/>
              </a:endParaRPr>
            </a:p>
          </p:txBody>
        </p:sp>
        <p:pic>
          <p:nvPicPr>
            <p:cNvPr id="49169" name="Picture 3"/>
            <p:cNvPicPr>
              <a:picLocks noChangeAspect="1" noChangeArrowheads="1"/>
            </p:cNvPicPr>
            <p:nvPr/>
          </p:nvPicPr>
          <p:blipFill>
            <a:blip r:embed="rId6"/>
            <a:srcRect/>
            <a:stretch>
              <a:fillRect/>
            </a:stretch>
          </p:blipFill>
          <p:spPr bwMode="auto">
            <a:xfrm>
              <a:off x="2051721" y="4411629"/>
              <a:ext cx="1717138" cy="1326299"/>
            </a:xfrm>
            <a:prstGeom prst="rect">
              <a:avLst/>
            </a:prstGeom>
            <a:noFill/>
            <a:ln w="9525">
              <a:noFill/>
              <a:miter lim="800000"/>
              <a:headEnd/>
              <a:tailEnd/>
            </a:ln>
          </p:spPr>
        </p:pic>
        <p:pic>
          <p:nvPicPr>
            <p:cNvPr id="49170" name="Picture 4"/>
            <p:cNvPicPr>
              <a:picLocks noChangeAspect="1" noChangeArrowheads="1"/>
            </p:cNvPicPr>
            <p:nvPr/>
          </p:nvPicPr>
          <p:blipFill>
            <a:blip r:embed="rId7"/>
            <a:srcRect r="18652"/>
            <a:stretch>
              <a:fillRect/>
            </a:stretch>
          </p:blipFill>
          <p:spPr bwMode="auto">
            <a:xfrm>
              <a:off x="2123728" y="2891152"/>
              <a:ext cx="1515515" cy="1178901"/>
            </a:xfrm>
            <a:prstGeom prst="rect">
              <a:avLst/>
            </a:prstGeom>
            <a:noFill/>
            <a:ln w="9525">
              <a:noFill/>
              <a:miter lim="800000"/>
              <a:headEnd/>
              <a:tailEnd/>
            </a:ln>
          </p:spPr>
        </p:pic>
        <p:sp>
          <p:nvSpPr>
            <p:cNvPr id="49171" name="矩形 21"/>
            <p:cNvSpPr>
              <a:spLocks noChangeArrowheads="1"/>
            </p:cNvSpPr>
            <p:nvPr/>
          </p:nvSpPr>
          <p:spPr bwMode="auto">
            <a:xfrm>
              <a:off x="2277835" y="4096116"/>
              <a:ext cx="2327819" cy="338554"/>
            </a:xfrm>
            <a:prstGeom prst="rect">
              <a:avLst/>
            </a:prstGeom>
            <a:noFill/>
            <a:ln w="9525">
              <a:noFill/>
              <a:miter lim="800000"/>
              <a:headEnd/>
              <a:tailEnd/>
            </a:ln>
          </p:spPr>
          <p:txBody>
            <a:bodyPr>
              <a:spAutoFit/>
            </a:bodyPr>
            <a:lstStyle/>
            <a:p>
              <a:r>
                <a:rPr lang="zh-CN" altLang="en-US" sz="1600" b="1">
                  <a:solidFill>
                    <a:srgbClr val="00B050"/>
                  </a:solidFill>
                  <a:latin typeface="黑体" pitchFamily="49" charset="-122"/>
                  <a:ea typeface="黑体" pitchFamily="49" charset="-122"/>
                </a:rPr>
                <a:t>血液生化检查</a:t>
              </a:r>
              <a:endParaRPr lang="en-US" altLang="zh-CN" sz="1600" b="1">
                <a:solidFill>
                  <a:srgbClr val="00B050"/>
                </a:solidFill>
                <a:latin typeface="黑体" pitchFamily="49" charset="-122"/>
                <a:ea typeface="黑体" pitchFamily="49" charset="-122"/>
              </a:endParaRPr>
            </a:p>
          </p:txBody>
        </p:sp>
        <p:sp>
          <p:nvSpPr>
            <p:cNvPr id="49172" name="矩形 27"/>
            <p:cNvSpPr>
              <a:spLocks noChangeArrowheads="1"/>
            </p:cNvSpPr>
            <p:nvPr/>
          </p:nvSpPr>
          <p:spPr bwMode="auto">
            <a:xfrm>
              <a:off x="323528" y="4106366"/>
              <a:ext cx="2312621" cy="338554"/>
            </a:xfrm>
            <a:prstGeom prst="rect">
              <a:avLst/>
            </a:prstGeom>
            <a:noFill/>
            <a:ln w="9525">
              <a:noFill/>
              <a:miter lim="800000"/>
              <a:headEnd/>
              <a:tailEnd/>
            </a:ln>
          </p:spPr>
          <p:txBody>
            <a:bodyPr>
              <a:spAutoFit/>
            </a:bodyPr>
            <a:lstStyle/>
            <a:p>
              <a:r>
                <a:rPr lang="en-US" altLang="zh-CN" sz="1600" b="1">
                  <a:solidFill>
                    <a:srgbClr val="00B050"/>
                  </a:solidFill>
                  <a:latin typeface="黑体" pitchFamily="49" charset="-122"/>
                  <a:ea typeface="黑体" pitchFamily="49" charset="-122"/>
                </a:rPr>
                <a:t>X</a:t>
              </a:r>
              <a:r>
                <a:rPr lang="zh-CN" altLang="en-US" sz="1600" b="1">
                  <a:solidFill>
                    <a:srgbClr val="00B050"/>
                  </a:solidFill>
                  <a:latin typeface="黑体" pitchFamily="49" charset="-122"/>
                  <a:ea typeface="黑体" pitchFamily="49" charset="-122"/>
                </a:rPr>
                <a:t>线片</a:t>
              </a:r>
              <a:endParaRPr lang="en-US" altLang="zh-CN" sz="1600" b="1">
                <a:solidFill>
                  <a:srgbClr val="00B050"/>
                </a:solidFill>
                <a:latin typeface="黑体" pitchFamily="49" charset="-122"/>
                <a:ea typeface="黑体" pitchFamily="49" charset="-122"/>
              </a:endParaRPr>
            </a:p>
          </p:txBody>
        </p:sp>
        <p:sp>
          <p:nvSpPr>
            <p:cNvPr id="49173" name="矩形 32"/>
            <p:cNvSpPr>
              <a:spLocks noChangeArrowheads="1"/>
            </p:cNvSpPr>
            <p:nvPr/>
          </p:nvSpPr>
          <p:spPr bwMode="auto">
            <a:xfrm>
              <a:off x="2220675" y="2553598"/>
              <a:ext cx="2327819" cy="338554"/>
            </a:xfrm>
            <a:prstGeom prst="rect">
              <a:avLst/>
            </a:prstGeom>
            <a:noFill/>
            <a:ln w="9525">
              <a:noFill/>
              <a:miter lim="800000"/>
              <a:headEnd/>
              <a:tailEnd/>
            </a:ln>
          </p:spPr>
          <p:txBody>
            <a:bodyPr>
              <a:spAutoFit/>
            </a:bodyPr>
            <a:lstStyle/>
            <a:p>
              <a:r>
                <a:rPr lang="zh-CN" altLang="en-US" sz="1600" b="1">
                  <a:solidFill>
                    <a:srgbClr val="00B050"/>
                  </a:solidFill>
                  <a:latin typeface="黑体" pitchFamily="49" charset="-122"/>
                  <a:ea typeface="黑体" pitchFamily="49" charset="-122"/>
                </a:rPr>
                <a:t>心电图</a:t>
              </a:r>
              <a:endParaRPr lang="en-US" altLang="zh-CN" sz="1600" b="1">
                <a:solidFill>
                  <a:srgbClr val="00B050"/>
                </a:solidFill>
                <a:latin typeface="黑体" pitchFamily="49" charset="-122"/>
                <a:ea typeface="黑体" pitchFamily="49" charset="-122"/>
              </a:endParaRPr>
            </a:p>
          </p:txBody>
        </p:sp>
      </p:grpSp>
      <p:sp>
        <p:nvSpPr>
          <p:cNvPr id="37" name="矩形 36"/>
          <p:cNvSpPr/>
          <p:nvPr/>
        </p:nvSpPr>
        <p:spPr>
          <a:xfrm>
            <a:off x="4859338" y="1052513"/>
            <a:ext cx="3911600" cy="497522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49157" name="TextBox 6"/>
          <p:cNvSpPr txBox="1">
            <a:spLocks noChangeArrowheads="1"/>
          </p:cNvSpPr>
          <p:nvPr/>
        </p:nvSpPr>
        <p:spPr bwMode="auto">
          <a:xfrm>
            <a:off x="5989638" y="1258888"/>
            <a:ext cx="1570037" cy="369887"/>
          </a:xfrm>
          <a:prstGeom prst="rect">
            <a:avLst/>
          </a:prstGeom>
          <a:noFill/>
          <a:ln w="9525">
            <a:noFill/>
            <a:miter lim="800000"/>
            <a:headEnd/>
            <a:tailEnd/>
          </a:ln>
        </p:spPr>
        <p:txBody>
          <a:bodyPr wrap="none">
            <a:spAutoFit/>
          </a:bodyPr>
          <a:lstStyle/>
          <a:p>
            <a:r>
              <a:rPr lang="zh-CN" altLang="en-US">
                <a:latin typeface="黑体" pitchFamily="49" charset="-122"/>
                <a:ea typeface="黑体" pitchFamily="49" charset="-122"/>
              </a:rPr>
              <a:t>其他辅助检查</a:t>
            </a:r>
          </a:p>
        </p:txBody>
      </p:sp>
      <p:sp>
        <p:nvSpPr>
          <p:cNvPr id="39" name="折角形 38"/>
          <p:cNvSpPr/>
          <p:nvPr/>
        </p:nvSpPr>
        <p:spPr>
          <a:xfrm>
            <a:off x="683568" y="1340768"/>
            <a:ext cx="3240360" cy="3533372"/>
          </a:xfrm>
          <a:prstGeom prst="foldedCorner">
            <a:avLst/>
          </a:prstGeom>
          <a:solidFill>
            <a:schemeClr val="bg1">
              <a:lumMod val="95000"/>
            </a:schemeClr>
          </a:solidFill>
          <a:ln w="19050" algn="ctr">
            <a:solidFill>
              <a:srgbClr val="00B050"/>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h="25400"/>
            <a:bevelB w="88900"/>
          </a:sp3d>
        </p:spPr>
        <p:txBody>
          <a:bodyPr wrap="none" lIns="91434" tIns="45717" rIns="91434" bIns="45717" anchor="ctr"/>
          <a:lstStyle/>
          <a:p>
            <a:pPr algn="ctr" fontAlgn="auto">
              <a:spcBef>
                <a:spcPts val="0"/>
              </a:spcBef>
              <a:spcAft>
                <a:spcPts val="0"/>
              </a:spcAft>
              <a:defRPr/>
            </a:pPr>
            <a:endParaRPr lang="zh-CN" altLang="en-US" sz="2000" dirty="0">
              <a:solidFill>
                <a:schemeClr val="dk1"/>
              </a:solidFill>
              <a:latin typeface="黑体" pitchFamily="49" charset="-122"/>
              <a:ea typeface="黑体" pitchFamily="49" charset="-122"/>
            </a:endParaRPr>
          </a:p>
        </p:txBody>
      </p:sp>
      <p:sp>
        <p:nvSpPr>
          <p:cNvPr id="49161" name="矩形 9"/>
          <p:cNvSpPr>
            <a:spLocks noChangeArrowheads="1"/>
          </p:cNvSpPr>
          <p:nvPr/>
        </p:nvSpPr>
        <p:spPr bwMode="auto">
          <a:xfrm>
            <a:off x="885825" y="2363788"/>
            <a:ext cx="2952750" cy="1323975"/>
          </a:xfrm>
          <a:prstGeom prst="rect">
            <a:avLst/>
          </a:prstGeom>
          <a:noFill/>
          <a:ln w="9525">
            <a:noFill/>
            <a:miter lim="800000"/>
            <a:headEnd/>
            <a:tailEnd/>
          </a:ln>
        </p:spPr>
        <p:txBody>
          <a:bodyPr>
            <a:spAutoFit/>
          </a:bodyPr>
          <a:lstStyle/>
          <a:p>
            <a:pPr algn="ctr"/>
            <a:r>
              <a:rPr lang="zh-CN" altLang="en-US" sz="2000" b="1">
                <a:solidFill>
                  <a:srgbClr val="00B050"/>
                </a:solidFill>
                <a:latin typeface="黑体" pitchFamily="49" charset="-122"/>
                <a:ea typeface="黑体" pitchFamily="49" charset="-122"/>
              </a:rPr>
              <a:t>急性加重期间，</a:t>
            </a:r>
            <a:endParaRPr lang="en-US" altLang="zh-CN" sz="2000" b="1">
              <a:solidFill>
                <a:srgbClr val="00B050"/>
              </a:solidFill>
              <a:latin typeface="黑体" pitchFamily="49" charset="-122"/>
              <a:ea typeface="黑体" pitchFamily="49" charset="-122"/>
            </a:endParaRPr>
          </a:p>
          <a:p>
            <a:pPr algn="ctr"/>
            <a:r>
              <a:rPr lang="zh-CN" altLang="en-US" sz="2000" b="1">
                <a:solidFill>
                  <a:srgbClr val="00B050"/>
                </a:solidFill>
                <a:latin typeface="黑体" pitchFamily="49" charset="-122"/>
                <a:ea typeface="黑体" pitchFamily="49" charset="-122"/>
              </a:rPr>
              <a:t>因为患者无法配合且检查结果不够准确，</a:t>
            </a:r>
            <a:endParaRPr lang="en-US" altLang="zh-CN" sz="2000" b="1">
              <a:solidFill>
                <a:srgbClr val="00B050"/>
              </a:solidFill>
              <a:latin typeface="黑体" pitchFamily="49" charset="-122"/>
              <a:ea typeface="黑体" pitchFamily="49" charset="-122"/>
            </a:endParaRPr>
          </a:p>
          <a:p>
            <a:pPr algn="ctr"/>
            <a:r>
              <a:rPr lang="zh-CN" altLang="en-US" sz="2000" b="1">
                <a:solidFill>
                  <a:srgbClr val="00B050"/>
                </a:solidFill>
                <a:latin typeface="黑体" pitchFamily="49" charset="-122"/>
                <a:ea typeface="黑体" pitchFamily="49" charset="-122"/>
              </a:rPr>
              <a:t>故</a:t>
            </a:r>
            <a:r>
              <a:rPr lang="zh-CN" altLang="en-US" sz="2000" b="1">
                <a:solidFill>
                  <a:srgbClr val="FF0000"/>
                </a:solidFill>
                <a:latin typeface="黑体" pitchFamily="49" charset="-122"/>
                <a:ea typeface="黑体" pitchFamily="49" charset="-122"/>
              </a:rPr>
              <a:t>不推荐</a:t>
            </a:r>
            <a:r>
              <a:rPr lang="zh-CN" altLang="en-US" sz="2000" b="1">
                <a:solidFill>
                  <a:srgbClr val="00B050"/>
                </a:solidFill>
                <a:latin typeface="黑体" pitchFamily="49" charset="-122"/>
                <a:ea typeface="黑体" pitchFamily="49" charset="-122"/>
              </a:rPr>
              <a:t>行肺功能检查。</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107950" y="-100013"/>
            <a:ext cx="8229600" cy="1143001"/>
          </a:xfrm>
        </p:spPr>
        <p:txBody>
          <a:bodyPr/>
          <a:lstStyle/>
          <a:p>
            <a:r>
              <a:rPr lang="zh-CN" altLang="en-US" sz="2400" b="1" smtClean="0">
                <a:latin typeface="黑体" pitchFamily="49" charset="-122"/>
                <a:ea typeface="黑体" pitchFamily="49" charset="-122"/>
              </a:rPr>
              <a:t>慢性阻塞性肺疾病急性加重的诊断</a:t>
            </a:r>
          </a:p>
        </p:txBody>
      </p:sp>
      <p:sp>
        <p:nvSpPr>
          <p:cNvPr id="50178" name="TextBox 4"/>
          <p:cNvSpPr txBox="1">
            <a:spLocks noChangeArrowheads="1"/>
          </p:cNvSpPr>
          <p:nvPr/>
        </p:nvSpPr>
        <p:spPr bwMode="auto">
          <a:xfrm>
            <a:off x="174625" y="6445250"/>
            <a:ext cx="6697663" cy="400050"/>
          </a:xfrm>
          <a:prstGeom prst="rect">
            <a:avLst/>
          </a:prstGeom>
          <a:noFill/>
          <a:ln w="9525">
            <a:noFill/>
            <a:miter lim="800000"/>
            <a:headEnd/>
            <a:tailEnd/>
          </a:ln>
        </p:spPr>
        <p:txBody>
          <a:bodyPr>
            <a:spAutoFit/>
          </a:bodyPr>
          <a:lstStyle/>
          <a:p>
            <a:r>
              <a:rPr lang="en-US" altLang="zh-CN" sz="1000">
                <a:latin typeface="黑体" pitchFamily="49" charset="-122"/>
                <a:ea typeface="黑体" pitchFamily="49" charset="-122"/>
              </a:rPr>
              <a:t>Global Strategy for the Diagnosis,Management,and Prevention of Chronic Obstructive Pulmonary Disease updated 2015.www.goldcopd.org/.</a:t>
            </a:r>
            <a:endParaRPr lang="zh-CN" altLang="en-US" sz="1000">
              <a:latin typeface="黑体" pitchFamily="49" charset="-122"/>
              <a:ea typeface="黑体" pitchFamily="49" charset="-122"/>
            </a:endParaRPr>
          </a:p>
        </p:txBody>
      </p:sp>
      <p:graphicFrame>
        <p:nvGraphicFramePr>
          <p:cNvPr id="13" name="图示 12"/>
          <p:cNvGraphicFramePr/>
          <p:nvPr/>
        </p:nvGraphicFramePr>
        <p:xfrm>
          <a:off x="-396552" y="980728"/>
          <a:ext cx="5447928" cy="3559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180" name="矩形 1"/>
          <p:cNvSpPr>
            <a:spLocks noChangeArrowheads="1"/>
          </p:cNvSpPr>
          <p:nvPr/>
        </p:nvSpPr>
        <p:spPr bwMode="auto">
          <a:xfrm>
            <a:off x="3635375" y="1628775"/>
            <a:ext cx="4572000" cy="1016000"/>
          </a:xfrm>
          <a:prstGeom prst="rect">
            <a:avLst/>
          </a:prstGeom>
          <a:noFill/>
          <a:ln w="9525">
            <a:noFill/>
            <a:miter lim="800000"/>
            <a:headEnd/>
            <a:tailEnd/>
          </a:ln>
        </p:spPr>
        <p:txBody>
          <a:bodyPr>
            <a:spAutoFit/>
          </a:bodyPr>
          <a:lstStyle/>
          <a:p>
            <a:pPr>
              <a:lnSpc>
                <a:spcPct val="150000"/>
              </a:lnSpc>
            </a:pPr>
            <a:r>
              <a:rPr lang="zh-CN" altLang="en-US" sz="2000" b="1">
                <a:latin typeface="黑体" pitchFamily="49" charset="-122"/>
                <a:ea typeface="黑体" pitchFamily="49" charset="-122"/>
              </a:rPr>
              <a:t>慢性阻塞性肺疾病急性加重的诊断完全凭借患者的临床表现</a:t>
            </a:r>
          </a:p>
        </p:txBody>
      </p:sp>
      <p:sp>
        <p:nvSpPr>
          <p:cNvPr id="3" name="矩形 2"/>
          <p:cNvSpPr/>
          <p:nvPr/>
        </p:nvSpPr>
        <p:spPr>
          <a:xfrm>
            <a:off x="2843213" y="3573463"/>
            <a:ext cx="5832475" cy="1016000"/>
          </a:xfrm>
          <a:prstGeom prst="rect">
            <a:avLst/>
          </a:prstGeom>
        </p:spPr>
        <p:txBody>
          <a:bodyPr>
            <a:spAutoFit/>
          </a:bodyPr>
          <a:lstStyle/>
          <a:p>
            <a:pPr fontAlgn="auto">
              <a:lnSpc>
                <a:spcPct val="150000"/>
              </a:lnSpc>
              <a:spcBef>
                <a:spcPts val="0"/>
              </a:spcBef>
              <a:spcAft>
                <a:spcPts val="0"/>
              </a:spcAft>
              <a:defRPr/>
            </a:pPr>
            <a:r>
              <a:rPr lang="zh-CN" altLang="en-US" sz="2000" b="1" dirty="0">
                <a:solidFill>
                  <a:schemeClr val="tx1">
                    <a:lumMod val="65000"/>
                    <a:lumOff val="35000"/>
                  </a:schemeClr>
                </a:solidFill>
                <a:latin typeface="黑体" pitchFamily="49" charset="-122"/>
                <a:ea typeface="黑体" pitchFamily="49" charset="-122"/>
              </a:rPr>
              <a:t>患者主诉症状</a:t>
            </a:r>
            <a:r>
              <a:rPr lang="zh-CN" altLang="en-US" sz="2000" b="1" dirty="0">
                <a:solidFill>
                  <a:srgbClr val="FF0000"/>
                </a:solidFill>
                <a:latin typeface="黑体" pitchFamily="49" charset="-122"/>
                <a:ea typeface="黑体" pitchFamily="49" charset="-122"/>
              </a:rPr>
              <a:t>（基线呼吸困难、咳嗽和</a:t>
            </a:r>
            <a:r>
              <a:rPr lang="en-US" altLang="zh-CN" sz="2000" b="1" dirty="0">
                <a:solidFill>
                  <a:srgbClr val="FF0000"/>
                </a:solidFill>
                <a:latin typeface="黑体" pitchFamily="49" charset="-122"/>
                <a:ea typeface="黑体" pitchFamily="49" charset="-122"/>
              </a:rPr>
              <a:t>/</a:t>
            </a:r>
            <a:r>
              <a:rPr lang="zh-CN" altLang="en-US" sz="2000" b="1" dirty="0">
                <a:solidFill>
                  <a:srgbClr val="FF0000"/>
                </a:solidFill>
                <a:latin typeface="黑体" pitchFamily="49" charset="-122"/>
                <a:ea typeface="黑体" pitchFamily="49" charset="-122"/>
              </a:rPr>
              <a:t>或咳痰）</a:t>
            </a:r>
            <a:r>
              <a:rPr lang="zh-CN" altLang="en-US" sz="2000" b="1" dirty="0">
                <a:solidFill>
                  <a:schemeClr val="tx1">
                    <a:lumMod val="65000"/>
                    <a:lumOff val="35000"/>
                  </a:schemeClr>
                </a:solidFill>
                <a:latin typeface="黑体" pitchFamily="49" charset="-122"/>
                <a:ea typeface="黑体" pitchFamily="49" charset="-122"/>
              </a:rPr>
              <a:t>发生急性改变，超过日常波动范围</a:t>
            </a:r>
          </a:p>
        </p:txBody>
      </p:sp>
      <p:sp>
        <p:nvSpPr>
          <p:cNvPr id="50182" name="矩形 6"/>
          <p:cNvSpPr>
            <a:spLocks noChangeArrowheads="1"/>
          </p:cNvSpPr>
          <p:nvPr/>
        </p:nvSpPr>
        <p:spPr bwMode="auto">
          <a:xfrm>
            <a:off x="2295525" y="5084763"/>
            <a:ext cx="4572000" cy="923925"/>
          </a:xfrm>
          <a:prstGeom prst="rect">
            <a:avLst/>
          </a:prstGeom>
          <a:solidFill>
            <a:srgbClr val="FF7C80"/>
          </a:solidFill>
          <a:ln w="9525">
            <a:noFill/>
            <a:miter lim="800000"/>
            <a:headEnd/>
            <a:tailEnd/>
          </a:ln>
        </p:spPr>
        <p:txBody>
          <a:bodyPr>
            <a:spAutoFit/>
          </a:bodyPr>
          <a:lstStyle/>
          <a:p>
            <a:pPr algn="ctr">
              <a:lnSpc>
                <a:spcPct val="150000"/>
              </a:lnSpc>
            </a:pPr>
            <a:r>
              <a:rPr lang="zh-CN" altLang="en-US" b="1">
                <a:latin typeface="黑体" pitchFamily="49" charset="-122"/>
                <a:ea typeface="黑体" pitchFamily="49" charset="-122"/>
              </a:rPr>
              <a:t>至今没有一项单一的生物标志物可以应用于慢性阻塞性肺病急性加重的诊断！</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4925" y="-26988"/>
            <a:ext cx="7886700" cy="985838"/>
          </a:xfrm>
        </p:spPr>
        <p:txBody>
          <a:bodyPr rtlCol="0">
            <a:normAutofit/>
          </a:bodyPr>
          <a:lstStyle/>
          <a:p>
            <a:pPr fontAlgn="auto">
              <a:spcAft>
                <a:spcPts val="0"/>
              </a:spcAft>
              <a:defRPr/>
            </a:pPr>
            <a:r>
              <a:rPr lang="zh-CN" altLang="en-US" sz="2400" b="1" spc="50" dirty="0" smtClean="0">
                <a:ln w="11430"/>
                <a:solidFill>
                  <a:schemeClr val="tx1">
                    <a:lumMod val="85000"/>
                    <a:lumOff val="15000"/>
                  </a:schemeClr>
                </a:solidFill>
                <a:latin typeface="黑体" pitchFamily="49" charset="-122"/>
                <a:ea typeface="黑体" pitchFamily="49" charset="-122"/>
              </a:rPr>
              <a:t>慢阻肺急性加重</a:t>
            </a:r>
            <a:r>
              <a:rPr lang="zh-CN" altLang="en-US" sz="2400" b="1" dirty="0" smtClean="0">
                <a:solidFill>
                  <a:schemeClr val="tx1">
                    <a:lumMod val="85000"/>
                    <a:lumOff val="15000"/>
                  </a:schemeClr>
                </a:solidFill>
                <a:latin typeface="黑体" pitchFamily="49" charset="-122"/>
                <a:ea typeface="黑体" pitchFamily="49" charset="-122"/>
              </a:rPr>
              <a:t>的治疗目标及主要治疗药物</a:t>
            </a:r>
            <a:endParaRPr lang="zh-CN" altLang="en-US" sz="2400" b="1" dirty="0">
              <a:solidFill>
                <a:schemeClr val="tx1">
                  <a:lumMod val="85000"/>
                  <a:lumOff val="15000"/>
                </a:schemeClr>
              </a:solidFill>
              <a:latin typeface="黑体" pitchFamily="49" charset="-122"/>
              <a:ea typeface="黑体" pitchFamily="49" charset="-122"/>
            </a:endParaRPr>
          </a:p>
        </p:txBody>
      </p:sp>
      <p:sp>
        <p:nvSpPr>
          <p:cNvPr id="21" name="内容占位符 2"/>
          <p:cNvSpPr txBox="1">
            <a:spLocks/>
          </p:cNvSpPr>
          <p:nvPr/>
        </p:nvSpPr>
        <p:spPr>
          <a:xfrm>
            <a:off x="7938" y="6475413"/>
            <a:ext cx="7886700" cy="33813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Bef>
                <a:spcPct val="50000"/>
              </a:spcBef>
              <a:spcAft>
                <a:spcPts val="0"/>
              </a:spcAft>
              <a:buFont typeface="Arial" panose="020B0604020202020204" pitchFamily="34" charset="0"/>
              <a:buNone/>
              <a:defRPr/>
            </a:pPr>
            <a:r>
              <a:rPr lang="en-US" altLang="zh-CN" sz="1200" dirty="0">
                <a:latin typeface="黑体" pitchFamily="49" charset="-122"/>
                <a:ea typeface="黑体" pitchFamily="49" charset="-122"/>
              </a:rPr>
              <a:t>Global strategy for the diagnosis, management, and </a:t>
            </a:r>
            <a:r>
              <a:rPr lang="en-US" altLang="zh-CN" sz="1200" dirty="0" err="1">
                <a:latin typeface="黑体" pitchFamily="49" charset="-122"/>
                <a:ea typeface="黑体" pitchFamily="49" charset="-122"/>
              </a:rPr>
              <a:t>revention</a:t>
            </a:r>
            <a:r>
              <a:rPr lang="en-US" altLang="zh-CN" sz="1200" dirty="0">
                <a:latin typeface="黑体" pitchFamily="49" charset="-122"/>
                <a:ea typeface="黑体" pitchFamily="49" charset="-122"/>
              </a:rPr>
              <a:t> of chronic obstructive pulmonary disease updated 2015. </a:t>
            </a:r>
          </a:p>
        </p:txBody>
      </p:sp>
      <p:sp>
        <p:nvSpPr>
          <p:cNvPr id="13" name="AutoShape 3"/>
          <p:cNvSpPr>
            <a:spLocks noChangeArrowheads="1"/>
          </p:cNvSpPr>
          <p:nvPr/>
        </p:nvSpPr>
        <p:spPr bwMode="gray">
          <a:xfrm>
            <a:off x="4575175" y="2025650"/>
            <a:ext cx="2992438" cy="3035300"/>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solidFill>
                <a:srgbClr val="000000"/>
              </a:solidFill>
              <a:latin typeface="黑体" pitchFamily="49" charset="-122"/>
              <a:ea typeface="黑体" pitchFamily="49" charset="-122"/>
            </a:endParaRPr>
          </a:p>
        </p:txBody>
      </p:sp>
      <p:sp>
        <p:nvSpPr>
          <p:cNvPr id="51204" name="AutoShape 10"/>
          <p:cNvSpPr>
            <a:spLocks noChangeArrowheads="1"/>
          </p:cNvSpPr>
          <p:nvPr/>
        </p:nvSpPr>
        <p:spPr bwMode="ltGray">
          <a:xfrm>
            <a:off x="4659313" y="1682750"/>
            <a:ext cx="2571750" cy="528638"/>
          </a:xfrm>
          <a:prstGeom prst="roundRect">
            <a:avLst>
              <a:gd name="adj" fmla="val 16667"/>
            </a:avLst>
          </a:prstGeom>
          <a:solidFill>
            <a:srgbClr val="C00000"/>
          </a:solidFill>
          <a:ln w="38100" algn="ctr">
            <a:solidFill>
              <a:srgbClr val="FFFFFF">
                <a:alpha val="70195"/>
              </a:srgbClr>
            </a:solidFill>
            <a:round/>
            <a:headEnd/>
            <a:tailEnd/>
          </a:ln>
        </p:spPr>
        <p:txBody>
          <a:bodyPr wrap="none" anchor="ctr"/>
          <a:lstStyle/>
          <a:p>
            <a:endParaRPr lang="zh-CN" altLang="en-US">
              <a:solidFill>
                <a:srgbClr val="000000"/>
              </a:solidFill>
              <a:latin typeface="黑体" pitchFamily="49" charset="-122"/>
              <a:ea typeface="黑体" pitchFamily="49" charset="-122"/>
            </a:endParaRPr>
          </a:p>
        </p:txBody>
      </p:sp>
      <p:sp>
        <p:nvSpPr>
          <p:cNvPr id="51205" name="Rectangle 12"/>
          <p:cNvSpPr>
            <a:spLocks noChangeArrowheads="1"/>
          </p:cNvSpPr>
          <p:nvPr/>
        </p:nvSpPr>
        <p:spPr bwMode="black">
          <a:xfrm>
            <a:off x="5003800" y="1735138"/>
            <a:ext cx="1892300" cy="400050"/>
          </a:xfrm>
          <a:prstGeom prst="rect">
            <a:avLst/>
          </a:prstGeom>
          <a:noFill/>
          <a:ln w="9525">
            <a:noFill/>
            <a:miter lim="800000"/>
            <a:headEnd/>
            <a:tailEnd/>
          </a:ln>
        </p:spPr>
        <p:txBody>
          <a:bodyPr>
            <a:spAutoFit/>
          </a:bodyPr>
          <a:lstStyle/>
          <a:p>
            <a:pPr algn="ctr"/>
            <a:r>
              <a:rPr lang="zh-CN" altLang="en-US" sz="2000" b="1">
                <a:solidFill>
                  <a:srgbClr val="FFFFFF"/>
                </a:solidFill>
                <a:latin typeface="黑体" pitchFamily="49" charset="-122"/>
                <a:ea typeface="黑体" pitchFamily="49" charset="-122"/>
                <a:cs typeface="Arial" charset="0"/>
              </a:rPr>
              <a:t>主要治疗药物</a:t>
            </a:r>
            <a:endParaRPr lang="en-US" altLang="zh-CN" sz="2000" b="1">
              <a:solidFill>
                <a:srgbClr val="FFFFFF"/>
              </a:solidFill>
              <a:latin typeface="黑体" pitchFamily="49" charset="-122"/>
              <a:ea typeface="黑体" pitchFamily="49" charset="-122"/>
              <a:cs typeface="Arial" charset="0"/>
            </a:endParaRPr>
          </a:p>
        </p:txBody>
      </p:sp>
      <p:sp>
        <p:nvSpPr>
          <p:cNvPr id="24" name="AutoShape 13"/>
          <p:cNvSpPr>
            <a:spLocks noChangeArrowheads="1"/>
          </p:cNvSpPr>
          <p:nvPr/>
        </p:nvSpPr>
        <p:spPr bwMode="gray">
          <a:xfrm>
            <a:off x="1347788" y="1984375"/>
            <a:ext cx="2878137" cy="3076575"/>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solidFill>
                <a:srgbClr val="000000"/>
              </a:solidFill>
              <a:latin typeface="黑体" pitchFamily="49" charset="-122"/>
              <a:ea typeface="黑体" pitchFamily="49" charset="-122"/>
            </a:endParaRPr>
          </a:p>
        </p:txBody>
      </p:sp>
      <p:sp>
        <p:nvSpPr>
          <p:cNvPr id="51207" name="AutoShape 14"/>
          <p:cNvSpPr>
            <a:spLocks noChangeArrowheads="1"/>
          </p:cNvSpPr>
          <p:nvPr/>
        </p:nvSpPr>
        <p:spPr bwMode="ltGray">
          <a:xfrm>
            <a:off x="1625600" y="1668463"/>
            <a:ext cx="2417763" cy="514350"/>
          </a:xfrm>
          <a:prstGeom prst="roundRect">
            <a:avLst>
              <a:gd name="adj" fmla="val 16667"/>
            </a:avLst>
          </a:prstGeom>
          <a:solidFill>
            <a:srgbClr val="169A65"/>
          </a:solidFill>
          <a:ln w="38100" algn="ctr">
            <a:solidFill>
              <a:srgbClr val="FFFFFF">
                <a:alpha val="70195"/>
              </a:srgbClr>
            </a:solidFill>
            <a:round/>
            <a:headEnd/>
            <a:tailEnd/>
          </a:ln>
        </p:spPr>
        <p:txBody>
          <a:bodyPr wrap="none" anchor="ctr"/>
          <a:lstStyle/>
          <a:p>
            <a:endParaRPr lang="zh-CN" altLang="en-US">
              <a:solidFill>
                <a:srgbClr val="000000"/>
              </a:solidFill>
              <a:latin typeface="黑体" pitchFamily="49" charset="-122"/>
              <a:ea typeface="黑体" pitchFamily="49" charset="-122"/>
            </a:endParaRPr>
          </a:p>
        </p:txBody>
      </p:sp>
      <p:sp>
        <p:nvSpPr>
          <p:cNvPr id="51208" name="Rectangle 16"/>
          <p:cNvSpPr>
            <a:spLocks noChangeArrowheads="1"/>
          </p:cNvSpPr>
          <p:nvPr/>
        </p:nvSpPr>
        <p:spPr bwMode="black">
          <a:xfrm>
            <a:off x="2187575" y="1714500"/>
            <a:ext cx="1249363" cy="708025"/>
          </a:xfrm>
          <a:prstGeom prst="rect">
            <a:avLst/>
          </a:prstGeom>
          <a:noFill/>
          <a:ln w="9525">
            <a:noFill/>
            <a:miter lim="800000"/>
            <a:headEnd/>
            <a:tailEnd/>
          </a:ln>
        </p:spPr>
        <p:txBody>
          <a:bodyPr>
            <a:spAutoFit/>
          </a:bodyPr>
          <a:lstStyle/>
          <a:p>
            <a:pPr algn="ctr"/>
            <a:r>
              <a:rPr lang="zh-CN" altLang="en-US" sz="2000" b="1">
                <a:solidFill>
                  <a:srgbClr val="FFFFFF"/>
                </a:solidFill>
                <a:latin typeface="黑体" pitchFamily="49" charset="-122"/>
                <a:ea typeface="黑体" pitchFamily="49" charset="-122"/>
                <a:cs typeface="Arial" charset="0"/>
              </a:rPr>
              <a:t>治疗目标</a:t>
            </a:r>
            <a:r>
              <a:rPr lang="en-US" altLang="zh-CN" sz="2000" b="1">
                <a:solidFill>
                  <a:srgbClr val="FFFFFF"/>
                </a:solidFill>
                <a:latin typeface="黑体" pitchFamily="49" charset="-122"/>
                <a:ea typeface="黑体" pitchFamily="49" charset="-122"/>
                <a:cs typeface="Arial" charset="0"/>
              </a:rPr>
              <a:t>	</a:t>
            </a:r>
          </a:p>
        </p:txBody>
      </p:sp>
      <p:sp>
        <p:nvSpPr>
          <p:cNvPr id="29" name="Text Box 18"/>
          <p:cNvSpPr txBox="1">
            <a:spLocks noChangeArrowheads="1"/>
          </p:cNvSpPr>
          <p:nvPr/>
        </p:nvSpPr>
        <p:spPr bwMode="gray">
          <a:xfrm>
            <a:off x="1344613" y="2527300"/>
            <a:ext cx="2881312" cy="831850"/>
          </a:xfrm>
          <a:prstGeom prst="rect">
            <a:avLst/>
          </a:prstGeom>
          <a:noFill/>
          <a:ln>
            <a:noFill/>
          </a:ln>
          <a:extLst>
            <a:ext uri="{909E8E84-426E-40DD-AFC4-6F175D3DCCD1}"/>
            <a:ext uri="{91240B29-F687-4F45-9708-019B960494DF}"/>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eaLnBrk="1" hangingPunct="1">
              <a:lnSpc>
                <a:spcPct val="150000"/>
              </a:lnSpc>
              <a:buFont typeface="Wingdings" pitchFamily="2" charset="2"/>
              <a:buChar char="l"/>
              <a:defRPr/>
            </a:pPr>
            <a:r>
              <a:rPr lang="zh-CN" altLang="zh-CN" sz="1600" kern="100" dirty="0">
                <a:latin typeface="黑体" pitchFamily="49" charset="-122"/>
                <a:ea typeface="黑体" pitchFamily="49" charset="-122"/>
                <a:cs typeface="Times New Roman" panose="02020603050405020304" pitchFamily="18" charset="0"/>
              </a:rPr>
              <a:t>缓解当前急性加重的症状</a:t>
            </a:r>
            <a:endParaRPr lang="en-US" altLang="zh-CN" sz="1600" kern="100" dirty="0">
              <a:latin typeface="黑体" pitchFamily="49" charset="-122"/>
              <a:ea typeface="黑体" pitchFamily="49" charset="-122"/>
              <a:cs typeface="Times New Roman" panose="02020603050405020304" pitchFamily="18" charset="0"/>
            </a:endParaRPr>
          </a:p>
          <a:p>
            <a:pPr marL="342900" indent="-342900" eaLnBrk="1" hangingPunct="1">
              <a:lnSpc>
                <a:spcPct val="150000"/>
              </a:lnSpc>
              <a:buFont typeface="Wingdings" pitchFamily="2" charset="2"/>
              <a:buChar char="l"/>
              <a:defRPr/>
            </a:pPr>
            <a:r>
              <a:rPr lang="zh-CN" altLang="zh-CN" sz="1600" kern="100" dirty="0">
                <a:latin typeface="黑体" pitchFamily="49" charset="-122"/>
                <a:ea typeface="黑体" pitchFamily="49" charset="-122"/>
                <a:cs typeface="Times New Roman" panose="02020603050405020304" pitchFamily="18" charset="0"/>
              </a:rPr>
              <a:t>预防再次急性加重的发生</a:t>
            </a:r>
            <a:endParaRPr lang="en-US" altLang="zh-CN" sz="1600" dirty="0">
              <a:solidFill>
                <a:srgbClr val="080808"/>
              </a:solidFill>
              <a:latin typeface="黑体" pitchFamily="49" charset="-122"/>
              <a:ea typeface="黑体" pitchFamily="49" charset="-122"/>
            </a:endParaRPr>
          </a:p>
        </p:txBody>
      </p:sp>
      <p:sp>
        <p:nvSpPr>
          <p:cNvPr id="30" name="Text Box 19"/>
          <p:cNvSpPr txBox="1">
            <a:spLocks noChangeArrowheads="1"/>
          </p:cNvSpPr>
          <p:nvPr/>
        </p:nvSpPr>
        <p:spPr bwMode="gray">
          <a:xfrm>
            <a:off x="4629150" y="2601913"/>
            <a:ext cx="2938463" cy="831850"/>
          </a:xfrm>
          <a:prstGeom prst="rect">
            <a:avLst/>
          </a:prstGeom>
          <a:noFill/>
          <a:ln>
            <a:noFill/>
          </a:ln>
          <a:extLst>
            <a:ext uri="{909E8E84-426E-40DD-AFC4-6F175D3DCCD1}"/>
            <a:ext uri="{91240B29-F687-4F45-9708-019B960494DF}"/>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itchFamily="2" charset="2"/>
              <a:buChar char="l"/>
              <a:defRPr/>
            </a:pPr>
            <a:r>
              <a:rPr lang="zh-CN" altLang="zh-CN" sz="1600" kern="100" dirty="0">
                <a:latin typeface="黑体" pitchFamily="49" charset="-122"/>
                <a:ea typeface="黑体" pitchFamily="49" charset="-122"/>
                <a:cs typeface="Times New Roman" panose="02020603050405020304" pitchFamily="18" charset="0"/>
              </a:rPr>
              <a:t>抗菌药物、支气管扩张剂</a:t>
            </a:r>
            <a:endParaRPr lang="en-US" altLang="zh-CN" sz="1600" kern="100" dirty="0">
              <a:latin typeface="黑体" pitchFamily="49" charset="-122"/>
              <a:ea typeface="黑体" pitchFamily="49" charset="-122"/>
              <a:cs typeface="Times New Roman" panose="02020603050405020304" pitchFamily="18" charset="0"/>
            </a:endParaRPr>
          </a:p>
          <a:p>
            <a:pPr marL="285750" indent="-285750">
              <a:lnSpc>
                <a:spcPct val="150000"/>
              </a:lnSpc>
              <a:buFont typeface="Wingdings" pitchFamily="2" charset="2"/>
              <a:buChar char="l"/>
              <a:defRPr/>
            </a:pPr>
            <a:r>
              <a:rPr lang="zh-CN" altLang="zh-CN" sz="1600" kern="100" dirty="0">
                <a:latin typeface="黑体" pitchFamily="49" charset="-122"/>
                <a:ea typeface="黑体" pitchFamily="49" charset="-122"/>
                <a:cs typeface="Times New Roman" panose="02020603050405020304" pitchFamily="18" charset="0"/>
              </a:rPr>
              <a:t>糖皮质激素</a:t>
            </a:r>
            <a:endParaRPr lang="zh-CN" altLang="en-US" sz="1600" kern="100" dirty="0">
              <a:latin typeface="黑体" pitchFamily="49" charset="-122"/>
              <a:ea typeface="黑体"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7950" y="-242888"/>
            <a:ext cx="7886700" cy="1325563"/>
          </a:xfrm>
        </p:spPr>
        <p:txBody>
          <a:bodyPr rtlCol="0">
            <a:normAutofit/>
          </a:bodyPr>
          <a:lstStyle/>
          <a:p>
            <a:pPr fontAlgn="auto">
              <a:spcAft>
                <a:spcPts val="0"/>
              </a:spcAft>
              <a:defRPr/>
            </a:pPr>
            <a:r>
              <a:rPr lang="zh-CN" altLang="en-US" sz="2400" b="1" spc="50" dirty="0" smtClean="0">
                <a:ln w="11430"/>
                <a:solidFill>
                  <a:schemeClr val="tx1">
                    <a:lumMod val="85000"/>
                    <a:lumOff val="15000"/>
                  </a:schemeClr>
                </a:solidFill>
                <a:latin typeface="黑体" pitchFamily="49" charset="-122"/>
                <a:ea typeface="黑体" pitchFamily="49" charset="-122"/>
              </a:rPr>
              <a:t>慢阻肺急性加重</a:t>
            </a:r>
            <a:r>
              <a:rPr lang="zh-CN" altLang="en-US" sz="2400" b="1" dirty="0" smtClean="0">
                <a:solidFill>
                  <a:schemeClr val="tx1">
                    <a:lumMod val="85000"/>
                    <a:lumOff val="15000"/>
                  </a:schemeClr>
                </a:solidFill>
                <a:latin typeface="黑体" pitchFamily="49" charset="-122"/>
                <a:ea typeface="黑体" pitchFamily="49" charset="-122"/>
              </a:rPr>
              <a:t>治疗方案</a:t>
            </a:r>
            <a:endParaRPr lang="zh-CN" altLang="en-US" sz="2400" b="1" dirty="0">
              <a:solidFill>
                <a:schemeClr val="tx1">
                  <a:lumMod val="85000"/>
                  <a:lumOff val="15000"/>
                </a:schemeClr>
              </a:solidFill>
              <a:latin typeface="黑体" pitchFamily="49" charset="-122"/>
              <a:ea typeface="黑体" pitchFamily="49" charset="-122"/>
            </a:endParaRPr>
          </a:p>
        </p:txBody>
      </p:sp>
      <p:sp>
        <p:nvSpPr>
          <p:cNvPr id="15" name="内容占位符 2"/>
          <p:cNvSpPr>
            <a:spLocks noGrp="1"/>
          </p:cNvSpPr>
          <p:nvPr>
            <p:ph idx="1"/>
          </p:nvPr>
        </p:nvSpPr>
        <p:spPr>
          <a:xfrm>
            <a:off x="812800" y="1436688"/>
            <a:ext cx="7369175" cy="628650"/>
          </a:xfrm>
        </p:spPr>
        <p:txBody>
          <a:bodyPr rtlCol="0">
            <a:noAutofit/>
          </a:bodyPr>
          <a:lstStyle/>
          <a:p>
            <a:pPr marL="0" indent="0" fontAlgn="auto">
              <a:lnSpc>
                <a:spcPct val="150000"/>
              </a:lnSpc>
              <a:spcAft>
                <a:spcPts val="0"/>
              </a:spcAft>
              <a:buFont typeface="Arial" panose="020B0604020202020204" pitchFamily="34" charset="0"/>
              <a:buNone/>
              <a:defRPr/>
            </a:pPr>
            <a:r>
              <a:rPr lang="zh-CN" altLang="en-US" sz="2000" dirty="0" smtClean="0">
                <a:latin typeface="黑体" pitchFamily="49" charset="-122"/>
                <a:ea typeface="黑体" pitchFamily="49" charset="-122"/>
              </a:rPr>
              <a:t>根据</a:t>
            </a:r>
            <a:r>
              <a:rPr lang="zh-CN" altLang="en-US" sz="2000" b="1" spc="50" dirty="0" smtClean="0">
                <a:ln w="11430"/>
                <a:solidFill>
                  <a:schemeClr val="tx1">
                    <a:lumMod val="85000"/>
                    <a:lumOff val="15000"/>
                  </a:schemeClr>
                </a:solidFill>
                <a:latin typeface="黑体" pitchFamily="49" charset="-122"/>
                <a:ea typeface="黑体" pitchFamily="49" charset="-122"/>
              </a:rPr>
              <a:t>慢阻肺急性加重</a:t>
            </a:r>
            <a:r>
              <a:rPr lang="zh-CN" altLang="en-US" sz="2000" dirty="0" smtClean="0">
                <a:latin typeface="黑体" pitchFamily="49" charset="-122"/>
                <a:ea typeface="黑体" pitchFamily="49" charset="-122"/>
              </a:rPr>
              <a:t>和（或）伴随其它疾病的严重程度，患者可以门诊治疗或住院治疗</a:t>
            </a:r>
            <a:r>
              <a:rPr lang="en-US" altLang="zh-CN" sz="2000" baseline="30000" dirty="0" smtClean="0">
                <a:latin typeface="黑体" pitchFamily="49" charset="-122"/>
                <a:ea typeface="黑体" pitchFamily="49" charset="-122"/>
              </a:rPr>
              <a:t>1</a:t>
            </a:r>
            <a:endParaRPr lang="zh-CN" altLang="en-US" sz="2000" baseline="30000" dirty="0">
              <a:latin typeface="黑体" pitchFamily="49" charset="-122"/>
              <a:ea typeface="黑体" pitchFamily="49" charset="-122"/>
            </a:endParaRPr>
          </a:p>
        </p:txBody>
      </p:sp>
      <p:sp>
        <p:nvSpPr>
          <p:cNvPr id="3" name="圆角矩形 2"/>
          <p:cNvSpPr/>
          <p:nvPr/>
        </p:nvSpPr>
        <p:spPr>
          <a:xfrm>
            <a:off x="2657475" y="2865438"/>
            <a:ext cx="1062038"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zh-CN" altLang="en-US" dirty="0">
                <a:latin typeface="黑体" pitchFamily="49" charset="-122"/>
                <a:ea typeface="黑体" pitchFamily="49" charset="-122"/>
              </a:rPr>
              <a:t>门诊</a:t>
            </a:r>
            <a:endParaRPr lang="zh-CN" altLang="en-US" dirty="0">
              <a:latin typeface="黑体" pitchFamily="49" charset="-122"/>
              <a:ea typeface="黑体" pitchFamily="49" charset="-122"/>
            </a:endParaRPr>
          </a:p>
        </p:txBody>
      </p:sp>
      <p:sp>
        <p:nvSpPr>
          <p:cNvPr id="17" name="内容占位符 2"/>
          <p:cNvSpPr txBox="1">
            <a:spLocks/>
          </p:cNvSpPr>
          <p:nvPr/>
        </p:nvSpPr>
        <p:spPr>
          <a:xfrm>
            <a:off x="1258888" y="2978150"/>
            <a:ext cx="942975" cy="34448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zh-CN" altLang="en-US" sz="1800" dirty="0" smtClean="0">
                <a:latin typeface="黑体" pitchFamily="49" charset="-122"/>
                <a:ea typeface="黑体" pitchFamily="49" charset="-122"/>
              </a:rPr>
              <a:t>病情较轻</a:t>
            </a:r>
            <a:endParaRPr lang="zh-CN" altLang="en-US" sz="1800" dirty="0">
              <a:latin typeface="黑体" pitchFamily="49" charset="-122"/>
              <a:ea typeface="黑体" pitchFamily="49" charset="-122"/>
            </a:endParaRPr>
          </a:p>
        </p:txBody>
      </p:sp>
      <p:cxnSp>
        <p:nvCxnSpPr>
          <p:cNvPr id="7" name="直接箭头连接符 6"/>
          <p:cNvCxnSpPr>
            <a:stCxn id="17" idx="3"/>
          </p:cNvCxnSpPr>
          <p:nvPr/>
        </p:nvCxnSpPr>
        <p:spPr>
          <a:xfrm>
            <a:off x="2201863" y="3151188"/>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860800" y="3151188"/>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231" name="内容占位符 2"/>
          <p:cNvSpPr txBox="1">
            <a:spLocks/>
          </p:cNvSpPr>
          <p:nvPr/>
        </p:nvSpPr>
        <p:spPr bwMode="auto">
          <a:xfrm>
            <a:off x="4371975" y="2806700"/>
            <a:ext cx="3525838" cy="739775"/>
          </a:xfrm>
          <a:prstGeom prst="rect">
            <a:avLst/>
          </a:prstGeom>
          <a:noFill/>
          <a:ln w="9525">
            <a:noFill/>
            <a:miter lim="800000"/>
            <a:headEnd/>
            <a:tailEnd/>
          </a:ln>
        </p:spPr>
        <p:txBody>
          <a:bodyPr/>
          <a:lstStyle/>
          <a:p>
            <a:pPr marL="228600" indent="-228600">
              <a:lnSpc>
                <a:spcPct val="90000"/>
              </a:lnSpc>
              <a:spcBef>
                <a:spcPts val="1000"/>
              </a:spcBef>
              <a:buFont typeface="Arial" charset="0"/>
              <a:buChar char="•"/>
            </a:pPr>
            <a:r>
              <a:rPr lang="zh-CN" altLang="en-US" sz="1600">
                <a:latin typeface="黑体" pitchFamily="49" charset="-122"/>
                <a:ea typeface="黑体" pitchFamily="49" charset="-122"/>
              </a:rPr>
              <a:t>病情较轻雾化吸入支气管扩张剂</a:t>
            </a:r>
            <a:endParaRPr lang="en-US" altLang="zh-CN" sz="1600">
              <a:latin typeface="黑体" pitchFamily="49" charset="-122"/>
              <a:ea typeface="黑体" pitchFamily="49" charset="-122"/>
            </a:endParaRPr>
          </a:p>
          <a:p>
            <a:pPr marL="228600" indent="-228600">
              <a:lnSpc>
                <a:spcPct val="90000"/>
              </a:lnSpc>
              <a:spcBef>
                <a:spcPts val="1000"/>
              </a:spcBef>
              <a:buFont typeface="Arial" charset="0"/>
              <a:buChar char="•"/>
            </a:pPr>
            <a:r>
              <a:rPr lang="zh-CN" altLang="en-US" sz="1600">
                <a:latin typeface="黑体" pitchFamily="49" charset="-122"/>
                <a:ea typeface="黑体" pitchFamily="49" charset="-122"/>
              </a:rPr>
              <a:t>雾化吸入或口服糖皮质激素</a:t>
            </a:r>
          </a:p>
        </p:txBody>
      </p:sp>
      <p:sp>
        <p:nvSpPr>
          <p:cNvPr id="23" name="圆角矩形 22"/>
          <p:cNvSpPr/>
          <p:nvPr/>
        </p:nvSpPr>
        <p:spPr>
          <a:xfrm>
            <a:off x="2616200" y="4186238"/>
            <a:ext cx="1063625"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zh-CN" altLang="en-US" dirty="0">
                <a:latin typeface="黑体" pitchFamily="49" charset="-122"/>
                <a:ea typeface="黑体" pitchFamily="49" charset="-122"/>
              </a:rPr>
              <a:t>住院</a:t>
            </a:r>
            <a:endParaRPr lang="zh-CN" altLang="en-US" dirty="0">
              <a:latin typeface="黑体" pitchFamily="49" charset="-122"/>
              <a:ea typeface="黑体" pitchFamily="49" charset="-122"/>
            </a:endParaRPr>
          </a:p>
        </p:txBody>
      </p:sp>
      <p:sp>
        <p:nvSpPr>
          <p:cNvPr id="24" name="内容占位符 2"/>
          <p:cNvSpPr txBox="1">
            <a:spLocks/>
          </p:cNvSpPr>
          <p:nvPr/>
        </p:nvSpPr>
        <p:spPr>
          <a:xfrm>
            <a:off x="1219200" y="4300538"/>
            <a:ext cx="941388" cy="3429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zh-CN" altLang="en-US" sz="1800" dirty="0" smtClean="0">
                <a:latin typeface="黑体" pitchFamily="49" charset="-122"/>
                <a:ea typeface="黑体" pitchFamily="49" charset="-122"/>
              </a:rPr>
              <a:t>病情较重</a:t>
            </a:r>
            <a:endParaRPr lang="zh-CN" altLang="en-US" sz="1800" dirty="0">
              <a:latin typeface="黑体" pitchFamily="49" charset="-122"/>
              <a:ea typeface="黑体" pitchFamily="49" charset="-122"/>
            </a:endParaRPr>
          </a:p>
        </p:txBody>
      </p:sp>
      <p:cxnSp>
        <p:nvCxnSpPr>
          <p:cNvPr id="25" name="直接箭头连接符 24"/>
          <p:cNvCxnSpPr>
            <a:stCxn id="24" idx="3"/>
          </p:cNvCxnSpPr>
          <p:nvPr/>
        </p:nvCxnSpPr>
        <p:spPr>
          <a:xfrm>
            <a:off x="2160588" y="4471988"/>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3819525" y="4471988"/>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236" name="内容占位符 2"/>
          <p:cNvSpPr txBox="1">
            <a:spLocks/>
          </p:cNvSpPr>
          <p:nvPr/>
        </p:nvSpPr>
        <p:spPr bwMode="auto">
          <a:xfrm>
            <a:off x="4330700" y="4129088"/>
            <a:ext cx="3883025" cy="1249362"/>
          </a:xfrm>
          <a:prstGeom prst="rect">
            <a:avLst/>
          </a:prstGeom>
          <a:noFill/>
          <a:ln w="9525">
            <a:noFill/>
            <a:miter lim="800000"/>
            <a:headEnd/>
            <a:tailEnd/>
          </a:ln>
        </p:spPr>
        <p:txBody>
          <a:bodyPr/>
          <a:lstStyle/>
          <a:p>
            <a:pPr marL="228600" indent="-228600">
              <a:lnSpc>
                <a:spcPct val="90000"/>
              </a:lnSpc>
              <a:spcBef>
                <a:spcPts val="1000"/>
              </a:spcBef>
              <a:buFont typeface="Arial" charset="0"/>
              <a:buChar char="•"/>
            </a:pPr>
            <a:r>
              <a:rPr lang="zh-CN" altLang="en-US" sz="1600">
                <a:latin typeface="黑体" pitchFamily="49" charset="-122"/>
                <a:ea typeface="黑体" pitchFamily="49" charset="-122"/>
              </a:rPr>
              <a:t>雾化吸入支气管扩张剂</a:t>
            </a:r>
            <a:endParaRPr lang="en-US" altLang="zh-CN" sz="1600">
              <a:latin typeface="黑体" pitchFamily="49" charset="-122"/>
              <a:ea typeface="黑体" pitchFamily="49" charset="-122"/>
            </a:endParaRPr>
          </a:p>
          <a:p>
            <a:pPr marL="228600" indent="-228600">
              <a:lnSpc>
                <a:spcPct val="90000"/>
              </a:lnSpc>
              <a:spcBef>
                <a:spcPts val="1000"/>
              </a:spcBef>
              <a:buFont typeface="Arial" charset="0"/>
              <a:buChar char="•"/>
            </a:pPr>
            <a:r>
              <a:rPr lang="zh-CN" altLang="en-US" sz="1600">
                <a:latin typeface="黑体" pitchFamily="49" charset="-122"/>
                <a:ea typeface="黑体" pitchFamily="49" charset="-122"/>
              </a:rPr>
              <a:t>氧疗、抗菌药物、祛痰等</a:t>
            </a:r>
            <a:endParaRPr lang="en-US" altLang="zh-CN" sz="1600">
              <a:latin typeface="黑体" pitchFamily="49" charset="-122"/>
              <a:ea typeface="黑体" pitchFamily="49" charset="-122"/>
            </a:endParaRPr>
          </a:p>
          <a:p>
            <a:pPr marL="228600" indent="-228600">
              <a:lnSpc>
                <a:spcPct val="90000"/>
              </a:lnSpc>
              <a:spcBef>
                <a:spcPts val="1000"/>
              </a:spcBef>
              <a:buFont typeface="Arial" charset="0"/>
              <a:buChar char="•"/>
            </a:pPr>
            <a:r>
              <a:rPr lang="zh-CN" altLang="en-US" sz="1600">
                <a:latin typeface="黑体" pitchFamily="49" charset="-122"/>
                <a:ea typeface="黑体" pitchFamily="49" charset="-122"/>
              </a:rPr>
              <a:t>糖皮质激素治疗可加快患者的恢复</a:t>
            </a:r>
          </a:p>
        </p:txBody>
      </p:sp>
      <p:sp>
        <p:nvSpPr>
          <p:cNvPr id="28" name="内容占位符 2"/>
          <p:cNvSpPr txBox="1">
            <a:spLocks/>
          </p:cNvSpPr>
          <p:nvPr/>
        </p:nvSpPr>
        <p:spPr>
          <a:xfrm>
            <a:off x="11113" y="6457950"/>
            <a:ext cx="7886700" cy="33655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Bef>
                <a:spcPts val="0"/>
              </a:spcBef>
              <a:spcAft>
                <a:spcPts val="0"/>
              </a:spcAft>
              <a:buFont typeface="Arial" panose="020B0604020202020204" pitchFamily="34" charset="0"/>
              <a:buAutoNum type="arabicPeriod"/>
              <a:defRPr/>
            </a:pPr>
            <a:r>
              <a:rPr lang="zh-CN" altLang="en-US" sz="1000" dirty="0" smtClean="0">
                <a:latin typeface="黑体" pitchFamily="49" charset="-122"/>
                <a:ea typeface="黑体" pitchFamily="49" charset="-122"/>
              </a:rPr>
              <a:t>田攀文</a:t>
            </a:r>
            <a:r>
              <a:rPr lang="en-US" altLang="zh-CN" sz="1000" dirty="0" smtClean="0">
                <a:latin typeface="黑体" pitchFamily="49" charset="-122"/>
                <a:ea typeface="黑体" pitchFamily="49" charset="-122"/>
              </a:rPr>
              <a:t>,</a:t>
            </a:r>
            <a:r>
              <a:rPr lang="zh-CN" altLang="en-US" sz="1000" dirty="0" smtClean="0">
                <a:latin typeface="黑体" pitchFamily="49" charset="-122"/>
                <a:ea typeface="黑体" pitchFamily="49" charset="-122"/>
              </a:rPr>
              <a:t>文富强</a:t>
            </a:r>
            <a:r>
              <a:rPr lang="en-US" altLang="zh-CN" sz="1000" dirty="0" smtClean="0">
                <a:latin typeface="黑体" pitchFamily="49" charset="-122"/>
                <a:ea typeface="黑体" pitchFamily="49" charset="-122"/>
              </a:rPr>
              <a:t>.</a:t>
            </a:r>
            <a:r>
              <a:rPr lang="zh-CN" altLang="en-US" sz="1000" dirty="0" smtClean="0">
                <a:latin typeface="黑体" pitchFamily="49" charset="-122"/>
                <a:ea typeface="黑体" pitchFamily="49" charset="-122"/>
              </a:rPr>
              <a:t>中华结核和呼吸杂志</a:t>
            </a:r>
            <a:r>
              <a:rPr lang="en-US" altLang="zh-CN" sz="1000" dirty="0" smtClean="0">
                <a:latin typeface="黑体" pitchFamily="49" charset="-122"/>
                <a:ea typeface="黑体" pitchFamily="49" charset="-122"/>
              </a:rPr>
              <a:t>.2015;38(2):89-92</a:t>
            </a:r>
            <a:r>
              <a:rPr lang="en-US" altLang="zh-CN" sz="1000" dirty="0">
                <a:latin typeface="黑体" pitchFamily="49" charset="-122"/>
                <a:ea typeface="黑体" pitchFamily="49" charset="-122"/>
              </a:rPr>
              <a:t>.</a:t>
            </a:r>
            <a:endParaRPr lang="en-US" altLang="zh-CN" sz="1000" dirty="0" smtClean="0">
              <a:latin typeface="黑体" pitchFamily="49" charset="-122"/>
              <a:ea typeface="黑体" pitchFamily="49" charset="-122"/>
            </a:endParaRPr>
          </a:p>
          <a:p>
            <a:pPr fontAlgn="auto">
              <a:lnSpc>
                <a:spcPct val="100000"/>
              </a:lnSpc>
              <a:spcBef>
                <a:spcPts val="0"/>
              </a:spcBef>
              <a:spcAft>
                <a:spcPts val="0"/>
              </a:spcAft>
              <a:buFont typeface="Arial" panose="020B0604020202020204" pitchFamily="34" charset="0"/>
              <a:buAutoNum type="arabicPeriod"/>
              <a:defRPr/>
            </a:pPr>
            <a:r>
              <a:rPr lang="zh-CN" altLang="en-US" sz="1000" dirty="0" smtClean="0">
                <a:latin typeface="黑体" pitchFamily="49" charset="-122"/>
                <a:ea typeface="黑体" pitchFamily="49" charset="-122"/>
              </a:rPr>
              <a:t>文</a:t>
            </a:r>
            <a:r>
              <a:rPr lang="zh-CN" altLang="en-US" sz="1000" dirty="0">
                <a:latin typeface="黑体" pitchFamily="49" charset="-122"/>
                <a:ea typeface="黑体" pitchFamily="49" charset="-122"/>
              </a:rPr>
              <a:t>富强</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中华医学信息导报</a:t>
            </a:r>
            <a:r>
              <a:rPr lang="en-US" altLang="zh-CN" sz="1000" dirty="0">
                <a:latin typeface="黑体" pitchFamily="49" charset="-122"/>
                <a:ea typeface="黑体" pitchFamily="49" charset="-122"/>
              </a:rPr>
              <a:t>.2013;28(8):17.</a:t>
            </a:r>
            <a:endParaRPr lang="zh-CN" altLang="en-US" sz="1000" dirty="0">
              <a:latin typeface="黑体" pitchFamily="49" charset="-122"/>
              <a:ea typeface="黑体" pitchFamily="49" charset="-122"/>
            </a:endParaRPr>
          </a:p>
          <a:p>
            <a:pPr fontAlgn="auto">
              <a:lnSpc>
                <a:spcPct val="100000"/>
              </a:lnSpc>
              <a:spcBef>
                <a:spcPts val="0"/>
              </a:spcBef>
              <a:spcAft>
                <a:spcPts val="0"/>
              </a:spcAft>
              <a:buFont typeface="Arial" panose="020B0604020202020204" pitchFamily="34" charset="0"/>
              <a:buAutoNum type="arabicPeriod"/>
              <a:defRPr/>
            </a:pPr>
            <a:endParaRPr lang="en-US" altLang="zh-CN" sz="1000" dirty="0" smtClean="0">
              <a:latin typeface="黑体" pitchFamily="49" charset="-122"/>
              <a:ea typeface="黑体" pitchFamily="49" charset="-122"/>
            </a:endParaRPr>
          </a:p>
        </p:txBody>
      </p:sp>
      <p:sp>
        <p:nvSpPr>
          <p:cNvPr id="2" name="矩形 1"/>
          <p:cNvSpPr/>
          <p:nvPr/>
        </p:nvSpPr>
        <p:spPr>
          <a:xfrm>
            <a:off x="1433513" y="5445125"/>
            <a:ext cx="6307137" cy="6461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zh-CN" altLang="en-US" b="1" dirty="0">
                <a:latin typeface="黑体" pitchFamily="49" charset="-122"/>
                <a:ea typeface="黑体" pitchFamily="49" charset="-122"/>
              </a:rPr>
              <a:t>轻度和中度急性加重都可以在社区医院通过门诊或住院治疗，只有</a:t>
            </a:r>
            <a:r>
              <a:rPr lang="zh-CN" altLang="en-US" b="1" dirty="0">
                <a:latin typeface="黑体" pitchFamily="49" charset="-122"/>
                <a:ea typeface="黑体" pitchFamily="49" charset="-122"/>
              </a:rPr>
              <a:t>重度</a:t>
            </a:r>
            <a:r>
              <a:rPr lang="zh-CN" altLang="en-US" b="1" dirty="0">
                <a:latin typeface="黑体" pitchFamily="49" charset="-122"/>
                <a:ea typeface="黑体" pitchFamily="49" charset="-122"/>
              </a:rPr>
              <a:t>急性</a:t>
            </a:r>
            <a:r>
              <a:rPr lang="zh-CN" altLang="en-US" b="1" dirty="0">
                <a:latin typeface="黑体" pitchFamily="49" charset="-122"/>
                <a:ea typeface="黑体" pitchFamily="49" charset="-122"/>
              </a:rPr>
              <a:t>加重才需转往中心医院</a:t>
            </a:r>
            <a:r>
              <a:rPr lang="zh-CN" altLang="en-US" b="1" dirty="0">
                <a:latin typeface="黑体" pitchFamily="49" charset="-122"/>
                <a:ea typeface="黑体" pitchFamily="49" charset="-122"/>
              </a:rPr>
              <a:t>冶疗</a:t>
            </a:r>
            <a:r>
              <a:rPr lang="en-US" altLang="zh-CN" b="1" baseline="30000" dirty="0">
                <a:latin typeface="黑体" pitchFamily="49" charset="-122"/>
                <a:ea typeface="黑体" pitchFamily="49" charset="-122"/>
              </a:rPr>
              <a:t>2</a:t>
            </a:r>
            <a:endParaRPr lang="zh-CN" altLang="en-US" b="1" baseline="300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682625" y="-315913"/>
            <a:ext cx="7886700" cy="1325563"/>
          </a:xfrm>
        </p:spPr>
        <p:txBody>
          <a:bodyPr/>
          <a:lstStyle/>
          <a:p>
            <a:r>
              <a:rPr lang="zh-CN" altLang="en-US" sz="3600" smtClean="0">
                <a:solidFill>
                  <a:srgbClr val="C00000"/>
                </a:solidFill>
              </a:rPr>
              <a:t>指南对</a:t>
            </a:r>
            <a:r>
              <a:rPr lang="en-US" altLang="zh-CN" sz="3600" smtClean="0">
                <a:solidFill>
                  <a:srgbClr val="C00000"/>
                </a:solidFill>
              </a:rPr>
              <a:t>AECOPD</a:t>
            </a:r>
            <a:r>
              <a:rPr lang="zh-CN" altLang="en-US" sz="3600" smtClean="0">
                <a:solidFill>
                  <a:srgbClr val="C00000"/>
                </a:solidFill>
              </a:rPr>
              <a:t>治疗推荐</a:t>
            </a:r>
          </a:p>
        </p:txBody>
      </p:sp>
      <p:sp>
        <p:nvSpPr>
          <p:cNvPr id="53250" name="矩形 3"/>
          <p:cNvSpPr>
            <a:spLocks noChangeArrowheads="1"/>
          </p:cNvSpPr>
          <p:nvPr/>
        </p:nvSpPr>
        <p:spPr bwMode="auto">
          <a:xfrm>
            <a:off x="2374900" y="1701800"/>
            <a:ext cx="6661150" cy="2087563"/>
          </a:xfrm>
          <a:prstGeom prst="rect">
            <a:avLst/>
          </a:prstGeom>
          <a:noFill/>
          <a:ln w="9525">
            <a:noFill/>
            <a:miter lim="800000"/>
            <a:headEnd/>
            <a:tailEnd/>
          </a:ln>
        </p:spPr>
        <p:txBody>
          <a:bodyPr>
            <a:spAutoFit/>
          </a:bodyPr>
          <a:lstStyle/>
          <a:p>
            <a:pPr marL="285750" indent="-285750">
              <a:lnSpc>
                <a:spcPct val="120000"/>
              </a:lnSpc>
              <a:buFont typeface="Wingdings" pitchFamily="2" charset="2"/>
              <a:buChar char="u"/>
            </a:pPr>
            <a:r>
              <a:rPr lang="zh-CN" altLang="zh-CN">
                <a:ea typeface="微软雅黑" pitchFamily="34" charset="-122"/>
              </a:rPr>
              <a:t>应用糖皮质激素可改善肺功能</a:t>
            </a:r>
            <a:r>
              <a:rPr lang="en-US" altLang="zh-CN">
                <a:ea typeface="微软雅黑" pitchFamily="34" charset="-122"/>
              </a:rPr>
              <a:t>(FEV</a:t>
            </a:r>
            <a:r>
              <a:rPr lang="en-US" altLang="zh-CN" baseline="-25000">
                <a:ea typeface="微软雅黑" pitchFamily="34" charset="-122"/>
              </a:rPr>
              <a:t>1</a:t>
            </a:r>
            <a:r>
              <a:rPr lang="en-US" altLang="zh-CN">
                <a:ea typeface="微软雅黑" pitchFamily="34" charset="-122"/>
              </a:rPr>
              <a:t>)</a:t>
            </a:r>
            <a:r>
              <a:rPr lang="zh-CN" altLang="zh-CN">
                <a:ea typeface="微软雅黑" pitchFamily="34" charset="-122"/>
              </a:rPr>
              <a:t>，缩短恢复时间、改善动脉</a:t>
            </a:r>
            <a:r>
              <a:rPr lang="zh-CN" altLang="en-US">
                <a:ea typeface="微软雅黑" pitchFamily="34" charset="-122"/>
              </a:rPr>
              <a:t>氧分压。</a:t>
            </a:r>
            <a:r>
              <a:rPr lang="en-US" altLang="zh-CN">
                <a:ea typeface="微软雅黑" pitchFamily="34" charset="-122"/>
              </a:rPr>
              <a:t> </a:t>
            </a:r>
          </a:p>
          <a:p>
            <a:pPr marL="285750" indent="-285750">
              <a:lnSpc>
                <a:spcPct val="120000"/>
              </a:lnSpc>
              <a:buFont typeface="Wingdings" pitchFamily="2" charset="2"/>
              <a:buChar char="u"/>
            </a:pPr>
            <a:r>
              <a:rPr lang="zh-CN" altLang="en-US">
                <a:ea typeface="微软雅黑" pitchFamily="34" charset="-122"/>
              </a:rPr>
              <a:t>在一些急性加重患者中，</a:t>
            </a:r>
            <a:r>
              <a:rPr lang="zh-CN" altLang="zh-CN">
                <a:ea typeface="微软雅黑" pitchFamily="34" charset="-122"/>
              </a:rPr>
              <a:t>单独雾化吸入布地奈德</a:t>
            </a:r>
            <a:r>
              <a:rPr lang="zh-CN" altLang="en-US">
                <a:ea typeface="微软雅黑" pitchFamily="34" charset="-122"/>
              </a:rPr>
              <a:t>可</a:t>
            </a:r>
            <a:r>
              <a:rPr lang="zh-CN" altLang="zh-CN">
                <a:ea typeface="微软雅黑" pitchFamily="34" charset="-122"/>
              </a:rPr>
              <a:t>替代口服激素治疗慢阻肺急性加</a:t>
            </a:r>
            <a:r>
              <a:rPr lang="zh-CN" altLang="en-US">
                <a:ea typeface="微软雅黑" pitchFamily="34" charset="-122"/>
              </a:rPr>
              <a:t>重。</a:t>
            </a:r>
            <a:endParaRPr lang="en-US" altLang="zh-CN">
              <a:ea typeface="微软雅黑" pitchFamily="34" charset="-122"/>
            </a:endParaRPr>
          </a:p>
          <a:p>
            <a:pPr marL="285750" indent="-285750">
              <a:lnSpc>
                <a:spcPct val="120000"/>
              </a:lnSpc>
              <a:buFont typeface="Wingdings" pitchFamily="2" charset="2"/>
              <a:buChar char="u"/>
            </a:pPr>
            <a:r>
              <a:rPr lang="zh-CN" altLang="en-US">
                <a:ea typeface="微软雅黑" pitchFamily="34" charset="-122"/>
                <a:cs typeface="Arial" charset="0"/>
              </a:rPr>
              <a:t>在治疗急性加重的过程中，需要建立</a:t>
            </a:r>
            <a:r>
              <a:rPr lang="zh-CN" altLang="en-US" b="1">
                <a:solidFill>
                  <a:srgbClr val="FF0000"/>
                </a:solidFill>
                <a:ea typeface="微软雅黑" pitchFamily="34" charset="-122"/>
              </a:rPr>
              <a:t>长期维持治疗方案</a:t>
            </a:r>
            <a:r>
              <a:rPr lang="zh-CN" altLang="en-US">
                <a:ea typeface="微软雅黑" pitchFamily="34" charset="-122"/>
                <a:cs typeface="Arial" charset="0"/>
              </a:rPr>
              <a:t>，降低随后急性加重的风险。</a:t>
            </a:r>
            <a:endParaRPr lang="en-US" altLang="zh-CN">
              <a:ea typeface="微软雅黑" pitchFamily="34" charset="-122"/>
              <a:cs typeface="Arial" charset="0"/>
            </a:endParaRPr>
          </a:p>
        </p:txBody>
      </p:sp>
      <p:sp>
        <p:nvSpPr>
          <p:cNvPr id="10" name="TextBox 9"/>
          <p:cNvSpPr txBox="1"/>
          <p:nvPr/>
        </p:nvSpPr>
        <p:spPr>
          <a:xfrm>
            <a:off x="3571875" y="4594225"/>
            <a:ext cx="5321300" cy="922338"/>
          </a:xfrm>
          <a:prstGeom prst="rect">
            <a:avLst/>
          </a:prstGeom>
          <a:noFill/>
        </p:spPr>
        <p:txBody>
          <a:bodyPr>
            <a:spAutoFit/>
          </a:bodyPr>
          <a:lstStyle/>
          <a:p>
            <a:pPr marL="342900" indent="-342900" fontAlgn="auto">
              <a:spcBef>
                <a:spcPts val="0"/>
              </a:spcBef>
              <a:spcAft>
                <a:spcPts val="0"/>
              </a:spcAft>
              <a:buFont typeface="Wingdings" panose="05000000000000000000" pitchFamily="2" charset="2"/>
              <a:buChar char="u"/>
              <a:defRPr/>
            </a:pPr>
            <a:r>
              <a:rPr lang="zh-CN" altLang="en-US" dirty="0">
                <a:latin typeface="+mn-lt"/>
                <a:ea typeface="+mn-ea"/>
              </a:rPr>
              <a:t>推荐</a:t>
            </a:r>
            <a:r>
              <a:rPr lang="zh-CN" altLang="en-US" b="1" dirty="0">
                <a:solidFill>
                  <a:srgbClr val="FF0000"/>
                </a:solidFill>
                <a:latin typeface="+mn-lt"/>
                <a:ea typeface="+mn-ea"/>
              </a:rPr>
              <a:t>雾化吸入</a:t>
            </a:r>
            <a:r>
              <a:rPr lang="zh-CN" altLang="en-US" dirty="0">
                <a:latin typeface="+mn-lt"/>
                <a:ea typeface="+mn-ea"/>
              </a:rPr>
              <a:t>布地奈德</a:t>
            </a:r>
            <a:r>
              <a:rPr lang="zh-CN" altLang="en-US" dirty="0">
                <a:latin typeface="+mn-lt"/>
                <a:ea typeface="+mn-ea"/>
              </a:rPr>
              <a:t>联合短效支气管扩张剂治疗慢阻肺急性加重。</a:t>
            </a:r>
            <a:endParaRPr lang="en-US" altLang="zh-CN" dirty="0">
              <a:latin typeface="+mn-lt"/>
              <a:ea typeface="+mn-ea"/>
            </a:endParaRPr>
          </a:p>
          <a:p>
            <a:pPr fontAlgn="auto">
              <a:spcBef>
                <a:spcPts val="0"/>
              </a:spcBef>
              <a:spcAft>
                <a:spcPts val="0"/>
              </a:spcAft>
              <a:defRPr/>
            </a:pPr>
            <a:endParaRPr lang="zh-CN" altLang="en-US" dirty="0">
              <a:latin typeface="+mn-lt"/>
              <a:ea typeface="+mn-ea"/>
            </a:endParaRPr>
          </a:p>
        </p:txBody>
      </p:sp>
      <p:pic>
        <p:nvPicPr>
          <p:cNvPr id="12" name="图片 11"/>
          <p:cNvPicPr>
            <a:picLocks noChangeAspect="1"/>
          </p:cNvPicPr>
          <p:nvPr/>
        </p:nvPicPr>
        <p:blipFill>
          <a:blip r:embed="rId3"/>
          <a:stretch>
            <a:fillRect/>
          </a:stretch>
        </p:blipFill>
        <p:spPr>
          <a:xfrm>
            <a:off x="261938" y="1441450"/>
            <a:ext cx="1897062" cy="2466975"/>
          </a:xfrm>
          <a:prstGeom prst="rect">
            <a:avLst/>
          </a:prstGeom>
          <a:ln>
            <a:noFill/>
          </a:ln>
          <a:effectLst>
            <a:outerShdw blurRad="292100" dist="139700" dir="2700000" algn="tl" rotWithShape="0">
              <a:srgbClr val="333333">
                <a:alpha val="65000"/>
              </a:srgbClr>
            </a:outerShdw>
          </a:effectLst>
        </p:spPr>
      </p:pic>
      <p:sp>
        <p:nvSpPr>
          <p:cNvPr id="15" name="文本框 5"/>
          <p:cNvSpPr txBox="1"/>
          <p:nvPr/>
        </p:nvSpPr>
        <p:spPr>
          <a:xfrm>
            <a:off x="0" y="6165850"/>
            <a:ext cx="9251950" cy="414338"/>
          </a:xfrm>
          <a:prstGeom prst="rect">
            <a:avLst/>
          </a:prstGeom>
          <a:noFill/>
        </p:spPr>
        <p:txBody>
          <a:bodyPr>
            <a:spAutoFit/>
          </a:bodyPr>
          <a:lstStyle/>
          <a:p>
            <a:pPr marL="228600" indent="-228600" fontAlgn="auto">
              <a:spcBef>
                <a:spcPts val="0"/>
              </a:spcBef>
              <a:spcAft>
                <a:spcPts val="0"/>
              </a:spcAft>
              <a:buFont typeface="+mj-lt"/>
              <a:buAutoNum type="arabicPeriod"/>
              <a:defRPr/>
            </a:pPr>
            <a:r>
              <a:rPr lang="en-US" altLang="zh-CN" sz="1050" dirty="0">
                <a:latin typeface="+mn-lt"/>
                <a:ea typeface="微软雅黑" panose="020B0503020204020204" pitchFamily="34" charset="-122"/>
                <a:cs typeface="Arial" panose="020B0604020202020204" pitchFamily="34" charset="0"/>
              </a:rPr>
              <a:t>Global  Strategy for the Diagnosis, Management, and Prevention of </a:t>
            </a:r>
            <a:r>
              <a:rPr lang="en-US" altLang="zh-CN" sz="1050" dirty="0">
                <a:latin typeface="+mn-lt"/>
                <a:ea typeface="微软雅黑" panose="020B0503020204020204" pitchFamily="34" charset="-122"/>
                <a:cs typeface="Arial" panose="020B0604020202020204" pitchFamily="34" charset="0"/>
              </a:rPr>
              <a:t>COPD (</a:t>
            </a:r>
            <a:r>
              <a:rPr lang="en-US" altLang="zh-CN" sz="1050" dirty="0">
                <a:latin typeface="+mn-lt"/>
                <a:ea typeface="微软雅黑" panose="020B0503020204020204" pitchFamily="34" charset="-122"/>
                <a:cs typeface="Arial" panose="020B0604020202020204" pitchFamily="34" charset="0"/>
              </a:rPr>
              <a:t>2017 Report</a:t>
            </a:r>
            <a:r>
              <a:rPr lang="en-US" altLang="zh-CN" sz="1050" dirty="0">
                <a:latin typeface="+mn-lt"/>
                <a:ea typeface="微软雅黑" panose="020B0503020204020204" pitchFamily="34" charset="-122"/>
                <a:cs typeface="Arial" panose="020B0604020202020204" pitchFamily="34" charset="0"/>
              </a:rPr>
              <a:t>)</a:t>
            </a:r>
          </a:p>
          <a:p>
            <a:pPr marL="228600" indent="-228600" fontAlgn="auto">
              <a:spcBef>
                <a:spcPts val="0"/>
              </a:spcBef>
              <a:spcAft>
                <a:spcPts val="0"/>
              </a:spcAft>
              <a:buFont typeface="+mj-lt"/>
              <a:buAutoNum type="arabicPeriod"/>
              <a:defRPr/>
            </a:pPr>
            <a:r>
              <a:rPr lang="zh-CN" altLang="en-US" sz="1050" dirty="0">
                <a:latin typeface="+mn-lt"/>
                <a:ea typeface="微软雅黑" pitchFamily="34" charset="-122"/>
                <a:sym typeface="Arial Italic" charset="0"/>
              </a:rPr>
              <a:t>慢性阻塞性肺疾病急性加重诊治专家组</a:t>
            </a:r>
            <a:r>
              <a:rPr lang="en-US" altLang="zh-CN" sz="1050" dirty="0">
                <a:latin typeface="+mn-lt"/>
                <a:ea typeface="微软雅黑" pitchFamily="34" charset="-122"/>
                <a:sym typeface="Arial Italic" charset="0"/>
              </a:rPr>
              <a:t>. </a:t>
            </a:r>
            <a:r>
              <a:rPr lang="zh-CN" altLang="en-US" sz="1050" dirty="0">
                <a:latin typeface="+mn-lt"/>
                <a:ea typeface="微软雅黑" pitchFamily="34" charset="-122"/>
                <a:sym typeface="Arial Italic" charset="0"/>
              </a:rPr>
              <a:t>慢性阻塞性肺疾病急性加重</a:t>
            </a:r>
            <a:r>
              <a:rPr lang="en-US" altLang="zh-CN" sz="1050" dirty="0">
                <a:latin typeface="+mn-lt"/>
                <a:ea typeface="微软雅黑" pitchFamily="34" charset="-122"/>
                <a:sym typeface="Arial Italic" charset="0"/>
              </a:rPr>
              <a:t>(AECOPD)</a:t>
            </a:r>
            <a:r>
              <a:rPr lang="zh-CN" altLang="en-US" sz="1050" dirty="0">
                <a:latin typeface="+mn-lt"/>
                <a:ea typeface="微软雅黑" pitchFamily="34" charset="-122"/>
                <a:sym typeface="Arial Italic" charset="0"/>
              </a:rPr>
              <a:t>诊治中国专家共识</a:t>
            </a:r>
            <a:r>
              <a:rPr lang="en-US" altLang="zh-CN" sz="1050" dirty="0">
                <a:latin typeface="+mn-lt"/>
                <a:ea typeface="微软雅黑" pitchFamily="34" charset="-122"/>
                <a:sym typeface="Arial Italic" charset="0"/>
              </a:rPr>
              <a:t>(2014</a:t>
            </a:r>
            <a:r>
              <a:rPr lang="zh-CN" altLang="en-US" sz="1050" dirty="0">
                <a:latin typeface="+mn-lt"/>
                <a:ea typeface="微软雅黑" pitchFamily="34" charset="-122"/>
                <a:sym typeface="Arial Italic" charset="0"/>
              </a:rPr>
              <a:t>年修订版</a:t>
            </a:r>
            <a:r>
              <a:rPr lang="en-US" altLang="zh-CN" sz="1050" dirty="0">
                <a:latin typeface="+mn-lt"/>
                <a:ea typeface="微软雅黑" pitchFamily="34" charset="-122"/>
                <a:sym typeface="Arial Italic" charset="0"/>
              </a:rPr>
              <a:t>)[J]. </a:t>
            </a:r>
            <a:r>
              <a:rPr lang="zh-CN" altLang="en-US" sz="1050" dirty="0">
                <a:latin typeface="+mn-lt"/>
                <a:ea typeface="微软雅黑" pitchFamily="34" charset="-122"/>
                <a:sym typeface="Arial Italic" charset="0"/>
              </a:rPr>
              <a:t>国际呼吸杂志</a:t>
            </a:r>
            <a:r>
              <a:rPr lang="en-US" altLang="zh-CN" sz="1050" dirty="0">
                <a:latin typeface="+mn-lt"/>
                <a:ea typeface="微软雅黑" pitchFamily="34" charset="-122"/>
                <a:sym typeface="Arial Italic" charset="0"/>
              </a:rPr>
              <a:t>, 2014, 34(1):1-11.</a:t>
            </a:r>
            <a:endParaRPr lang="en-US" altLang="zh-CN" sz="1050" dirty="0">
              <a:latin typeface="+mn-lt"/>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stretch>
            <a:fillRect/>
          </a:stretch>
        </p:blipFill>
        <p:spPr>
          <a:xfrm>
            <a:off x="179388" y="4603750"/>
            <a:ext cx="3267075" cy="86201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Grp="1" noChangeArrowheads="1"/>
          </p:cNvSpPr>
          <p:nvPr>
            <p:ph type="body" idx="4294967295"/>
          </p:nvPr>
        </p:nvSpPr>
        <p:spPr>
          <a:xfrm>
            <a:off x="593725" y="1628775"/>
            <a:ext cx="8166100" cy="4470400"/>
          </a:xfrm>
        </p:spPr>
        <p:txBody>
          <a:bodyPr/>
          <a:lstStyle/>
          <a:p>
            <a:pPr>
              <a:lnSpc>
                <a:spcPct val="150000"/>
              </a:lnSpc>
            </a:pPr>
            <a:r>
              <a:rPr lang="zh-CN" altLang="en-US" b="1" smtClean="0"/>
              <a:t>开展雾化治疗</a:t>
            </a:r>
            <a:endParaRPr lang="en-US" altLang="zh-CN" b="1" smtClean="0"/>
          </a:p>
          <a:p>
            <a:pPr>
              <a:lnSpc>
                <a:spcPct val="150000"/>
              </a:lnSpc>
            </a:pPr>
            <a:r>
              <a:rPr lang="zh-CN" altLang="en-US" b="1" smtClean="0"/>
              <a:t>尽可能完善细菌学检查，针对性使用抗感染药物</a:t>
            </a:r>
            <a:endParaRPr lang="zh-CN" altLang="zh-CN" b="1" smtClean="0"/>
          </a:p>
        </p:txBody>
      </p:sp>
      <p:pic>
        <p:nvPicPr>
          <p:cNvPr id="2" name="图片 1"/>
          <p:cNvPicPr>
            <a:picLocks noChangeAspect="1"/>
          </p:cNvPicPr>
          <p:nvPr/>
        </p:nvPicPr>
        <p:blipFill>
          <a:blip r:embed="rId2"/>
          <a:srcRect/>
          <a:stretch>
            <a:fillRect/>
          </a:stretch>
        </p:blipFill>
        <p:spPr bwMode="auto">
          <a:xfrm>
            <a:off x="1835150" y="3357563"/>
            <a:ext cx="4068763" cy="3355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4" descr="C:\Users\Administrator\Desktop\plusppt-01.jpg"/>
          <p:cNvPicPr>
            <a:picLocks noChangeAspect="1" noChangeArrowheads="1"/>
          </p:cNvPicPr>
          <p:nvPr/>
        </p:nvPicPr>
        <p:blipFill>
          <a:blip r:embed="rId2"/>
          <a:srcRect/>
          <a:stretch>
            <a:fillRect/>
          </a:stretch>
        </p:blipFill>
        <p:spPr bwMode="auto">
          <a:xfrm>
            <a:off x="17463" y="28575"/>
            <a:ext cx="9142412" cy="6858000"/>
          </a:xfrm>
          <a:prstGeom prst="rect">
            <a:avLst/>
          </a:prstGeom>
          <a:noFill/>
          <a:ln w="9525">
            <a:noFill/>
            <a:miter lim="800000"/>
            <a:headEnd/>
            <a:tailEnd/>
          </a:ln>
        </p:spPr>
      </p:pic>
      <p:sp>
        <p:nvSpPr>
          <p:cNvPr id="22530" name="TextBox 2"/>
          <p:cNvSpPr txBox="1">
            <a:spLocks noChangeArrowheads="1"/>
          </p:cNvSpPr>
          <p:nvPr/>
        </p:nvSpPr>
        <p:spPr bwMode="auto">
          <a:xfrm>
            <a:off x="1093788" y="2409825"/>
            <a:ext cx="6991350" cy="831850"/>
          </a:xfrm>
          <a:prstGeom prst="rect">
            <a:avLst/>
          </a:prstGeom>
          <a:noFill/>
          <a:ln w="9525">
            <a:noFill/>
            <a:miter lim="800000"/>
            <a:headEnd/>
            <a:tailEnd/>
          </a:ln>
        </p:spPr>
        <p:txBody>
          <a:bodyPr wrap="none">
            <a:spAutoFit/>
          </a:bodyPr>
          <a:lstStyle/>
          <a:p>
            <a:r>
              <a:rPr lang="zh-CN" altLang="en-US" sz="4800" b="1">
                <a:solidFill>
                  <a:srgbClr val="00B050"/>
                </a:solidFill>
                <a:latin typeface="黑体" pitchFamily="49" charset="-122"/>
                <a:ea typeface="黑体" pitchFamily="49" charset="-122"/>
              </a:rPr>
              <a:t>基层医院慢阻肺诊疗现状</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xfrm>
            <a:off x="322263" y="-315913"/>
            <a:ext cx="8212137" cy="1325563"/>
          </a:xfrm>
        </p:spPr>
        <p:txBody>
          <a:bodyPr/>
          <a:lstStyle/>
          <a:p>
            <a:r>
              <a:rPr lang="zh-CN" altLang="en-US" sz="2800" smtClean="0">
                <a:solidFill>
                  <a:srgbClr val="C00000"/>
                </a:solidFill>
              </a:rPr>
              <a:t>慢阻肺急性加重患者出院前需尽快开始稳定期治疗</a:t>
            </a:r>
          </a:p>
        </p:txBody>
      </p:sp>
      <p:sp>
        <p:nvSpPr>
          <p:cNvPr id="56322" name="Rectangle 6"/>
          <p:cNvSpPr>
            <a:spLocks noChangeArrowheads="1"/>
          </p:cNvSpPr>
          <p:nvPr/>
        </p:nvSpPr>
        <p:spPr bwMode="auto">
          <a:xfrm>
            <a:off x="0" y="5972175"/>
            <a:ext cx="8280400" cy="215900"/>
          </a:xfrm>
          <a:prstGeom prst="rect">
            <a:avLst/>
          </a:prstGeom>
          <a:solidFill>
            <a:schemeClr val="bg1"/>
          </a:solidFill>
          <a:ln w="9525" algn="ctr">
            <a:solidFill>
              <a:schemeClr val="bg1"/>
            </a:solidFill>
            <a:round/>
            <a:headEnd/>
            <a:tailEnd/>
          </a:ln>
        </p:spPr>
        <p:txBody>
          <a:bodyPr anchor="ctr"/>
          <a:lstStyle/>
          <a:p>
            <a:pPr algn="ctr"/>
            <a:endParaRPr lang="zh-CN" altLang="en-US" b="1">
              <a:solidFill>
                <a:schemeClr val="bg1"/>
              </a:solidFill>
              <a:ea typeface="微软雅黑" pitchFamily="34" charset="-122"/>
            </a:endParaRPr>
          </a:p>
        </p:txBody>
      </p:sp>
      <p:sp>
        <p:nvSpPr>
          <p:cNvPr id="9" name="矩形 18"/>
          <p:cNvSpPr/>
          <p:nvPr/>
        </p:nvSpPr>
        <p:spPr>
          <a:xfrm>
            <a:off x="908050" y="3298825"/>
            <a:ext cx="7654925" cy="1938338"/>
          </a:xfrm>
          <a:prstGeom prst="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a:spAutoFit/>
          </a:bodyPr>
          <a:lstStyle/>
          <a:p>
            <a:pPr fontAlgn="auto">
              <a:lnSpc>
                <a:spcPct val="200000"/>
              </a:lnSpc>
              <a:spcBef>
                <a:spcPts val="0"/>
              </a:spcBef>
              <a:spcAft>
                <a:spcPts val="0"/>
              </a:spcAft>
              <a:defRPr/>
            </a:pPr>
            <a:r>
              <a:rPr lang="en-US" sz="2000" dirty="0"/>
              <a:t>GOLD2017</a:t>
            </a:r>
            <a:r>
              <a:rPr lang="zh-CN" altLang="en-US" sz="2000" dirty="0"/>
              <a:t>报告明确</a:t>
            </a:r>
            <a:r>
              <a:rPr lang="zh-CN" altLang="en-US" sz="2000" dirty="0"/>
              <a:t>提出：</a:t>
            </a:r>
            <a:endParaRPr lang="en-US" altLang="zh-CN" sz="2000" dirty="0"/>
          </a:p>
          <a:p>
            <a:pPr fontAlgn="auto">
              <a:lnSpc>
                <a:spcPct val="200000"/>
              </a:lnSpc>
              <a:spcBef>
                <a:spcPts val="0"/>
              </a:spcBef>
              <a:spcAft>
                <a:spcPts val="0"/>
              </a:spcAft>
              <a:defRPr/>
            </a:pPr>
            <a:r>
              <a:rPr lang="zh-CN" altLang="en-US" sz="2000" dirty="0"/>
              <a:t>“</a:t>
            </a:r>
            <a:r>
              <a:rPr lang="zh-CN" altLang="en-US" sz="2000" dirty="0"/>
              <a:t>在慢阻肺急性加重患者出院前，就</a:t>
            </a:r>
            <a:r>
              <a:rPr lang="zh-CN" altLang="en-US" sz="2000" b="1" dirty="0">
                <a:solidFill>
                  <a:srgbClr val="FF0000"/>
                </a:solidFill>
              </a:rPr>
              <a:t>应尽早开始维持药物治疗</a:t>
            </a:r>
            <a:r>
              <a:rPr lang="zh-CN" altLang="en-US" sz="2000" dirty="0"/>
              <a:t>。</a:t>
            </a:r>
            <a:endParaRPr lang="en-US" altLang="zh-CN" sz="2000" dirty="0"/>
          </a:p>
          <a:p>
            <a:pPr fontAlgn="auto">
              <a:lnSpc>
                <a:spcPct val="200000"/>
              </a:lnSpc>
              <a:spcBef>
                <a:spcPts val="0"/>
              </a:spcBef>
              <a:spcAft>
                <a:spcPts val="0"/>
              </a:spcAft>
              <a:defRPr/>
            </a:pPr>
            <a:r>
              <a:rPr lang="zh-CN" altLang="en-US" sz="2000" dirty="0"/>
              <a:t>考虑</a:t>
            </a:r>
            <a:r>
              <a:rPr lang="zh-CN" altLang="en-US" sz="2000" dirty="0"/>
              <a:t>到茶碱的副作用，</a:t>
            </a:r>
            <a:r>
              <a:rPr lang="zh-CN" altLang="en-US" sz="2000" b="1" dirty="0">
                <a:solidFill>
                  <a:srgbClr val="FF0000"/>
                </a:solidFill>
              </a:rPr>
              <a:t>不推荐</a:t>
            </a:r>
            <a:r>
              <a:rPr lang="zh-CN" altLang="en-US" sz="2000" b="1" dirty="0">
                <a:solidFill>
                  <a:srgbClr val="FF0000"/>
                </a:solidFill>
              </a:rPr>
              <a:t>在稳定期</a:t>
            </a:r>
            <a:r>
              <a:rPr lang="zh-CN" altLang="en-US" sz="2000" b="1" dirty="0">
                <a:solidFill>
                  <a:srgbClr val="FF0000"/>
                </a:solidFill>
              </a:rPr>
              <a:t>应用茶碱类</a:t>
            </a:r>
            <a:r>
              <a:rPr lang="zh-CN" altLang="en-US" sz="2000" b="1" dirty="0">
                <a:solidFill>
                  <a:srgbClr val="FF0000"/>
                </a:solidFill>
              </a:rPr>
              <a:t>药物</a:t>
            </a:r>
            <a:endParaRPr lang="en-US" altLang="zh-CN" sz="2400" b="1" dirty="0">
              <a:solidFill>
                <a:srgbClr val="FF0000"/>
              </a:solidFill>
            </a:endParaRPr>
          </a:p>
        </p:txBody>
      </p:sp>
      <p:pic>
        <p:nvPicPr>
          <p:cNvPr id="15" name="图片 14"/>
          <p:cNvPicPr>
            <a:picLocks noChangeAspect="1"/>
          </p:cNvPicPr>
          <p:nvPr/>
        </p:nvPicPr>
        <p:blipFill rotWithShape="1">
          <a:blip r:embed="rId2"/>
          <a:srcRect b="75452"/>
          <a:stretch/>
        </p:blipFill>
        <p:spPr>
          <a:xfrm>
            <a:off x="900113" y="1457325"/>
            <a:ext cx="7662862" cy="830263"/>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rotWithShape="1">
          <a:blip r:embed="rId2"/>
          <a:srcRect t="83464" b="-648"/>
          <a:stretch/>
        </p:blipFill>
        <p:spPr>
          <a:xfrm>
            <a:off x="900113" y="2205038"/>
            <a:ext cx="7662862" cy="581025"/>
          </a:xfrm>
          <a:prstGeom prst="rect">
            <a:avLst/>
          </a:prstGeom>
          <a:ln>
            <a:noFill/>
          </a:ln>
          <a:effectLst>
            <a:outerShdw blurRad="292100" dist="139700" dir="2700000" algn="tl" rotWithShape="0">
              <a:srgbClr val="333333">
                <a:alpha val="65000"/>
              </a:srgbClr>
            </a:outerShdw>
          </a:effectLst>
        </p:spPr>
      </p:pic>
      <p:sp>
        <p:nvSpPr>
          <p:cNvPr id="56326" name="文本框 5"/>
          <p:cNvSpPr txBox="1">
            <a:spLocks noChangeArrowheads="1"/>
          </p:cNvSpPr>
          <p:nvPr/>
        </p:nvSpPr>
        <p:spPr bwMode="auto">
          <a:xfrm>
            <a:off x="0" y="6237288"/>
            <a:ext cx="8316913" cy="277812"/>
          </a:xfrm>
          <a:prstGeom prst="rect">
            <a:avLst/>
          </a:prstGeom>
          <a:noFill/>
          <a:ln w="9525">
            <a:noFill/>
            <a:miter lim="800000"/>
            <a:headEnd/>
            <a:tailEnd/>
          </a:ln>
        </p:spPr>
        <p:txBody>
          <a:bodyPr>
            <a:spAutoFit/>
          </a:bodyPr>
          <a:lstStyle/>
          <a:p>
            <a:pPr marL="228600" indent="-228600">
              <a:buFont typeface="Arial" charset="0"/>
              <a:buAutoNum type="arabicPeriod"/>
            </a:pPr>
            <a:r>
              <a:rPr lang="en-US" altLang="zh-CN" sz="1200">
                <a:ea typeface="微软雅黑" pitchFamily="34" charset="-122"/>
                <a:cs typeface="Arial" charset="0"/>
              </a:rPr>
              <a:t>Global  Strategy for the Diagnosis, Management, and Prevention of COPD (2017 Report)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a:xfrm>
            <a:off x="684213" y="-69850"/>
            <a:ext cx="7848600" cy="1306513"/>
          </a:xfrm>
        </p:spPr>
        <p:txBody>
          <a:bodyPr/>
          <a:lstStyle/>
          <a:p>
            <a:r>
              <a:rPr lang="zh-CN" altLang="en-US" sz="3200" b="1" smtClean="0">
                <a:solidFill>
                  <a:srgbClr val="FF0000"/>
                </a:solidFill>
              </a:rPr>
              <a:t>参与慢阻肺</a:t>
            </a:r>
            <a:r>
              <a:rPr lang="zh-CN" altLang="zh-CN" sz="3200" b="1" smtClean="0">
                <a:solidFill>
                  <a:srgbClr val="FF0000"/>
                </a:solidFill>
              </a:rPr>
              <a:t>的全程管理</a:t>
            </a:r>
            <a:endParaRPr lang="zh-CN" altLang="en-US" sz="3200" b="1" smtClean="0">
              <a:solidFill>
                <a:srgbClr val="FF0000"/>
              </a:solidFill>
            </a:endParaRPr>
          </a:p>
        </p:txBody>
      </p:sp>
      <p:cxnSp>
        <p:nvCxnSpPr>
          <p:cNvPr id="4" name="直接连接符 3"/>
          <p:cNvCxnSpPr/>
          <p:nvPr/>
        </p:nvCxnSpPr>
        <p:spPr>
          <a:xfrm>
            <a:off x="3419475" y="1601788"/>
            <a:ext cx="0" cy="15128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19475" y="3114675"/>
            <a:ext cx="50482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32" idx="1"/>
          </p:cNvCxnSpPr>
          <p:nvPr/>
        </p:nvCxnSpPr>
        <p:spPr>
          <a:xfrm flipV="1">
            <a:off x="3635375" y="5775325"/>
            <a:ext cx="433388"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3"/>
          <p:cNvGrpSpPr>
            <a:grpSpLocks/>
          </p:cNvGrpSpPr>
          <p:nvPr/>
        </p:nvGrpSpPr>
        <p:grpSpPr bwMode="auto">
          <a:xfrm>
            <a:off x="4067674" y="1241482"/>
            <a:ext cx="3641576" cy="4897450"/>
            <a:chOff x="1765" y="1207"/>
            <a:chExt cx="2736" cy="3085"/>
          </a:xfrm>
          <a:noFill/>
        </p:grpSpPr>
        <p:sp>
          <p:nvSpPr>
            <p:cNvPr id="32" name="AutoShape 4"/>
            <p:cNvSpPr>
              <a:spLocks noChangeArrowheads="1"/>
            </p:cNvSpPr>
            <p:nvPr/>
          </p:nvSpPr>
          <p:spPr bwMode="gray">
            <a:xfrm>
              <a:off x="1765" y="3832"/>
              <a:ext cx="2736" cy="460"/>
            </a:xfrm>
            <a:prstGeom prst="roundRect">
              <a:avLst>
                <a:gd name="adj" fmla="val 16667"/>
              </a:avLst>
            </a:prstGeom>
            <a:grpFill/>
            <a:ln w="28575" algn="ctr">
              <a:solidFill>
                <a:srgbClr val="C00000"/>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latin typeface="微软雅黑" pitchFamily="34" charset="-122"/>
                <a:ea typeface="微软雅黑" pitchFamily="34" charset="-122"/>
              </a:endParaRPr>
            </a:p>
          </p:txBody>
        </p:sp>
        <p:sp>
          <p:nvSpPr>
            <p:cNvPr id="33" name="Text Box 5"/>
            <p:cNvSpPr txBox="1">
              <a:spLocks noChangeArrowheads="1"/>
            </p:cNvSpPr>
            <p:nvPr/>
          </p:nvSpPr>
          <p:spPr bwMode="gray">
            <a:xfrm>
              <a:off x="1885" y="1207"/>
              <a:ext cx="2160" cy="446"/>
            </a:xfrm>
            <a:prstGeom prst="rect">
              <a:avLst/>
            </a:prstGeom>
            <a:grp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kern="0" dirty="0" smtClean="0">
                  <a:latin typeface="微软雅黑" pitchFamily="34" charset="-122"/>
                  <a:ea typeface="微软雅黑" pitchFamily="34" charset="-122"/>
                </a:rPr>
                <a:t>最大程度降低当前急性加重的影响</a:t>
              </a:r>
            </a:p>
          </p:txBody>
        </p:sp>
      </p:grpSp>
      <p:sp>
        <p:nvSpPr>
          <p:cNvPr id="31" name="Text Box 8"/>
          <p:cNvSpPr txBox="1">
            <a:spLocks noChangeArrowheads="1"/>
          </p:cNvSpPr>
          <p:nvPr/>
        </p:nvSpPr>
        <p:spPr bwMode="gray">
          <a:xfrm>
            <a:off x="4289425" y="2138363"/>
            <a:ext cx="2874963" cy="400050"/>
          </a:xfrm>
          <a:prstGeom prst="rect">
            <a:avLst/>
          </a:prstGeom>
          <a:noFill/>
          <a:ln>
            <a:noFill/>
          </a:ln>
          <a:extLst>
            <a:ext uri="{91240B29-F687-4F45-9708-019B960494DF}"/>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kern="0" dirty="0" smtClean="0">
                <a:solidFill>
                  <a:schemeClr val="bg1"/>
                </a:solidFill>
                <a:latin typeface="微软雅黑" pitchFamily="34" charset="-122"/>
                <a:ea typeface="微软雅黑" pitchFamily="34" charset="-122"/>
              </a:rPr>
              <a:t>提高运动耐力</a:t>
            </a:r>
            <a:endParaRPr lang="en-US" altLang="zh-CN" sz="2000" b="1" kern="0" dirty="0">
              <a:solidFill>
                <a:schemeClr val="bg1"/>
              </a:solidFill>
              <a:latin typeface="微软雅黑" pitchFamily="34" charset="-122"/>
              <a:ea typeface="微软雅黑" pitchFamily="34" charset="-122"/>
            </a:endParaRPr>
          </a:p>
        </p:txBody>
      </p:sp>
      <p:grpSp>
        <p:nvGrpSpPr>
          <p:cNvPr id="5" name="Group 9"/>
          <p:cNvGrpSpPr>
            <a:grpSpLocks/>
          </p:cNvGrpSpPr>
          <p:nvPr/>
        </p:nvGrpSpPr>
        <p:grpSpPr bwMode="auto">
          <a:xfrm>
            <a:off x="4067759" y="2737099"/>
            <a:ext cx="3641576" cy="1793875"/>
            <a:chOff x="1706" y="2044"/>
            <a:chExt cx="2736" cy="1130"/>
          </a:xfrm>
          <a:noFill/>
        </p:grpSpPr>
        <p:sp>
          <p:nvSpPr>
            <p:cNvPr id="28" name="AutoShape 10"/>
            <p:cNvSpPr>
              <a:spLocks noChangeArrowheads="1"/>
            </p:cNvSpPr>
            <p:nvPr/>
          </p:nvSpPr>
          <p:spPr bwMode="gray">
            <a:xfrm>
              <a:off x="1706" y="2720"/>
              <a:ext cx="2736" cy="454"/>
            </a:xfrm>
            <a:prstGeom prst="roundRect">
              <a:avLst>
                <a:gd name="adj" fmla="val 16667"/>
              </a:avLst>
            </a:prstGeom>
            <a:grpFill/>
            <a:ln w="28575" algn="ctr">
              <a:solidFill>
                <a:srgbClr val="C00000"/>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latin typeface="微软雅黑" pitchFamily="34" charset="-122"/>
                <a:ea typeface="微软雅黑" pitchFamily="34" charset="-122"/>
              </a:endParaRPr>
            </a:p>
          </p:txBody>
        </p:sp>
        <p:sp>
          <p:nvSpPr>
            <p:cNvPr id="29" name="Text Box 11"/>
            <p:cNvSpPr txBox="1">
              <a:spLocks noChangeArrowheads="1"/>
            </p:cNvSpPr>
            <p:nvPr/>
          </p:nvSpPr>
          <p:spPr bwMode="gray">
            <a:xfrm>
              <a:off x="1889" y="2044"/>
              <a:ext cx="2160" cy="446"/>
            </a:xfrm>
            <a:prstGeom prst="rect">
              <a:avLst/>
            </a:prstGeom>
            <a:grp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000" b="1" dirty="0" smtClean="0">
                  <a:latin typeface="微软雅黑" pitchFamily="34" charset="-122"/>
                  <a:ea typeface="微软雅黑" pitchFamily="34" charset="-122"/>
                </a:rPr>
                <a:t>预防可能发生的</a:t>
              </a:r>
              <a:endParaRPr lang="en-US" altLang="zh-CN" sz="2000" b="1" dirty="0" smtClean="0">
                <a:latin typeface="微软雅黑" pitchFamily="34" charset="-122"/>
                <a:ea typeface="微软雅黑" pitchFamily="34" charset="-122"/>
              </a:endParaRPr>
            </a:p>
            <a:p>
              <a:pPr algn="ctr" fontAlgn="auto">
                <a:spcBef>
                  <a:spcPts val="0"/>
                </a:spcBef>
                <a:spcAft>
                  <a:spcPts val="0"/>
                </a:spcAft>
                <a:defRPr/>
              </a:pPr>
              <a:r>
                <a:rPr lang="zh-CN" altLang="en-US" sz="2000" b="1" dirty="0" smtClean="0">
                  <a:latin typeface="微软雅黑" pitchFamily="34" charset="-122"/>
                  <a:ea typeface="微软雅黑" pitchFamily="34" charset="-122"/>
                </a:rPr>
                <a:t>急性加重</a:t>
              </a:r>
              <a:endParaRPr lang="zh-CN" altLang="en-US" sz="2000" b="1" dirty="0">
                <a:latin typeface="微软雅黑" pitchFamily="34" charset="-122"/>
                <a:ea typeface="微软雅黑" pitchFamily="34" charset="-122"/>
              </a:endParaRPr>
            </a:p>
          </p:txBody>
        </p:sp>
      </p:grpSp>
      <p:sp>
        <p:nvSpPr>
          <p:cNvPr id="57352" name="文本框 2"/>
          <p:cNvSpPr txBox="1">
            <a:spLocks noChangeArrowheads="1"/>
          </p:cNvSpPr>
          <p:nvPr/>
        </p:nvSpPr>
        <p:spPr bwMode="auto">
          <a:xfrm>
            <a:off x="323850" y="2060575"/>
            <a:ext cx="2879725" cy="431800"/>
          </a:xfrm>
          <a:prstGeom prst="rect">
            <a:avLst/>
          </a:prstGeom>
          <a:noFill/>
          <a:ln w="28575">
            <a:solidFill>
              <a:schemeClr val="tx1"/>
            </a:solidFill>
            <a:miter lim="800000"/>
            <a:headEnd/>
            <a:tailEnd/>
          </a:ln>
        </p:spPr>
        <p:txBody>
          <a:bodyPr>
            <a:spAutoFit/>
          </a:bodyPr>
          <a:lstStyle/>
          <a:p>
            <a:pPr algn="ctr"/>
            <a:r>
              <a:rPr lang="zh-CN" altLang="en-US" sz="2200" b="1">
                <a:latin typeface="微软雅黑" pitchFamily="34" charset="-122"/>
                <a:ea typeface="微软雅黑" pitchFamily="34" charset="-122"/>
              </a:rPr>
              <a:t>急性加重期</a:t>
            </a:r>
            <a:endParaRPr lang="en-US" altLang="zh-CN" sz="2200" b="1">
              <a:latin typeface="微软雅黑" pitchFamily="34" charset="-122"/>
              <a:ea typeface="微软雅黑" pitchFamily="34" charset="-122"/>
            </a:endParaRPr>
          </a:p>
        </p:txBody>
      </p:sp>
      <p:sp>
        <p:nvSpPr>
          <p:cNvPr id="57353" name="文本框 55"/>
          <p:cNvSpPr txBox="1">
            <a:spLocks noChangeArrowheads="1"/>
          </p:cNvSpPr>
          <p:nvPr/>
        </p:nvSpPr>
        <p:spPr bwMode="auto">
          <a:xfrm>
            <a:off x="323850" y="4725988"/>
            <a:ext cx="2879725" cy="431800"/>
          </a:xfrm>
          <a:prstGeom prst="rect">
            <a:avLst/>
          </a:prstGeom>
          <a:noFill/>
          <a:ln w="28575">
            <a:solidFill>
              <a:schemeClr val="tx1"/>
            </a:solidFill>
            <a:miter lim="800000"/>
            <a:headEnd/>
            <a:tailEnd/>
          </a:ln>
        </p:spPr>
        <p:txBody>
          <a:bodyPr>
            <a:spAutoFit/>
          </a:bodyPr>
          <a:lstStyle/>
          <a:p>
            <a:pPr algn="ctr"/>
            <a:r>
              <a:rPr lang="zh-CN" altLang="en-US" sz="2200" b="1">
                <a:solidFill>
                  <a:srgbClr val="C00000"/>
                </a:solidFill>
                <a:latin typeface="微软雅黑" pitchFamily="34" charset="-122"/>
                <a:ea typeface="微软雅黑" pitchFamily="34" charset="-122"/>
              </a:rPr>
              <a:t>稳定期</a:t>
            </a:r>
            <a:endParaRPr lang="en-US" altLang="zh-CN" sz="2200" b="1">
              <a:solidFill>
                <a:srgbClr val="C00000"/>
              </a:solidFill>
              <a:latin typeface="微软雅黑" pitchFamily="34" charset="-122"/>
              <a:ea typeface="微软雅黑" pitchFamily="34" charset="-122"/>
            </a:endParaRPr>
          </a:p>
        </p:txBody>
      </p:sp>
      <p:cxnSp>
        <p:nvCxnSpPr>
          <p:cNvPr id="38" name="直接连接符 37"/>
          <p:cNvCxnSpPr/>
          <p:nvPr/>
        </p:nvCxnSpPr>
        <p:spPr>
          <a:xfrm>
            <a:off x="3214688" y="2286000"/>
            <a:ext cx="2159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419475" y="4260850"/>
            <a:ext cx="0" cy="1512888"/>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419475" y="5773738"/>
            <a:ext cx="504825"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419475" y="4262438"/>
            <a:ext cx="504825"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7358" name="Group 3"/>
          <p:cNvGrpSpPr>
            <a:grpSpLocks/>
          </p:cNvGrpSpPr>
          <p:nvPr/>
        </p:nvGrpSpPr>
        <p:grpSpPr bwMode="auto">
          <a:xfrm>
            <a:off x="3905250" y="2714625"/>
            <a:ext cx="3641725" cy="3236913"/>
            <a:chOff x="1600" y="-518"/>
            <a:chExt cx="2736" cy="2039"/>
          </a:xfrm>
        </p:grpSpPr>
        <p:sp>
          <p:nvSpPr>
            <p:cNvPr id="43" name="AutoShape 4"/>
            <p:cNvSpPr>
              <a:spLocks noChangeArrowheads="1"/>
            </p:cNvSpPr>
            <p:nvPr/>
          </p:nvSpPr>
          <p:spPr bwMode="gray">
            <a:xfrm>
              <a:off x="1600" y="-518"/>
              <a:ext cx="2736" cy="460"/>
            </a:xfrm>
            <a:prstGeom prst="roundRect">
              <a:avLst>
                <a:gd name="adj" fmla="val 16667"/>
              </a:avLst>
            </a:prstGeom>
            <a:noFill/>
            <a:ln w="28575" algn="ctr">
              <a:solidFill>
                <a:schemeClr val="bg1">
                  <a:lumMod val="65000"/>
                </a:schemeClr>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dirty="0">
                <a:solidFill>
                  <a:schemeClr val="bg1">
                    <a:lumMod val="85000"/>
                  </a:schemeClr>
                </a:solidFill>
                <a:latin typeface="微软雅黑" pitchFamily="34" charset="-122"/>
                <a:ea typeface="微软雅黑" pitchFamily="34" charset="-122"/>
              </a:endParaRPr>
            </a:p>
          </p:txBody>
        </p:sp>
        <p:sp>
          <p:nvSpPr>
            <p:cNvPr id="44" name="Text Box 5"/>
            <p:cNvSpPr txBox="1">
              <a:spLocks noChangeArrowheads="1"/>
            </p:cNvSpPr>
            <p:nvPr/>
          </p:nvSpPr>
          <p:spPr bwMode="gray">
            <a:xfrm>
              <a:off x="1887" y="1269"/>
              <a:ext cx="2160" cy="252"/>
            </a:xfrm>
            <a:prstGeom prst="rect">
              <a:avLst/>
            </a:prstGeom>
            <a:noFill/>
            <a:ln w="9525" algn="ctr">
              <a:no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dirty="0" smtClean="0">
                  <a:latin typeface="微软雅黑" pitchFamily="34" charset="-122"/>
                  <a:ea typeface="微软雅黑" pitchFamily="34" charset="-122"/>
                </a:rPr>
                <a:t>减轻症状</a:t>
              </a:r>
              <a:endParaRPr lang="zh-CN" altLang="en-US" sz="2000" b="1" kern="0" dirty="0" smtClean="0">
                <a:latin typeface="微软雅黑" pitchFamily="34" charset="-122"/>
                <a:ea typeface="微软雅黑" pitchFamily="34" charset="-122"/>
              </a:endParaRPr>
            </a:p>
          </p:txBody>
        </p:sp>
      </p:grpSp>
      <p:grpSp>
        <p:nvGrpSpPr>
          <p:cNvPr id="57359" name="Group 9"/>
          <p:cNvGrpSpPr>
            <a:grpSpLocks/>
          </p:cNvGrpSpPr>
          <p:nvPr/>
        </p:nvGrpSpPr>
        <p:grpSpPr bwMode="auto">
          <a:xfrm>
            <a:off x="3851275" y="1241425"/>
            <a:ext cx="3641725" cy="3128963"/>
            <a:chOff x="1584" y="-570"/>
            <a:chExt cx="2736" cy="1971"/>
          </a:xfrm>
        </p:grpSpPr>
        <p:sp>
          <p:nvSpPr>
            <p:cNvPr id="47" name="AutoShape 10"/>
            <p:cNvSpPr>
              <a:spLocks noChangeArrowheads="1"/>
            </p:cNvSpPr>
            <p:nvPr/>
          </p:nvSpPr>
          <p:spPr bwMode="gray">
            <a:xfrm>
              <a:off x="1584" y="-570"/>
              <a:ext cx="2736" cy="454"/>
            </a:xfrm>
            <a:prstGeom prst="roundRect">
              <a:avLst>
                <a:gd name="adj" fmla="val 16667"/>
              </a:avLst>
            </a:prstGeom>
            <a:noFill/>
            <a:ln w="28575" algn="ctr">
              <a:solidFill>
                <a:schemeClr val="bg1">
                  <a:lumMod val="65000"/>
                </a:schemeClr>
              </a:solidFill>
              <a:round/>
              <a:headEnd/>
              <a:tailEnd/>
            </a:ln>
            <a:effectLst>
              <a:outerShdw dist="99190" dir="2388334" algn="ctr" rotWithShape="0">
                <a:srgbClr val="333333">
                  <a:alpha val="50000"/>
                </a:srgbClr>
              </a:outerShdw>
            </a:effectLst>
          </p:spPr>
          <p:txBody>
            <a:bodyPr wrap="none" anchor="ctr"/>
            <a:lstStyle/>
            <a:p>
              <a:pPr>
                <a:defRPr/>
              </a:pPr>
              <a:endParaRPr lang="zh-CN" altLang="en-US" kern="0">
                <a:solidFill>
                  <a:schemeClr val="bg1">
                    <a:lumMod val="85000"/>
                  </a:schemeClr>
                </a:solidFill>
                <a:latin typeface="微软雅黑" pitchFamily="34" charset="-122"/>
                <a:ea typeface="微软雅黑" pitchFamily="34" charset="-122"/>
              </a:endParaRPr>
            </a:p>
          </p:txBody>
        </p:sp>
        <p:sp>
          <p:nvSpPr>
            <p:cNvPr id="57366" name="Text Box 11"/>
            <p:cNvSpPr txBox="1">
              <a:spLocks noChangeArrowheads="1"/>
            </p:cNvSpPr>
            <p:nvPr/>
          </p:nvSpPr>
          <p:spPr bwMode="gray">
            <a:xfrm>
              <a:off x="1960" y="1149"/>
              <a:ext cx="2160" cy="252"/>
            </a:xfrm>
            <a:prstGeom prst="rect">
              <a:avLst/>
            </a:prstGeom>
            <a:noFill/>
            <a:ln w="9525" algn="ctr">
              <a:noFill/>
              <a:miter lim="800000"/>
              <a:headEnd/>
              <a:tailEnd/>
            </a:ln>
          </p:spPr>
          <p:txBody>
            <a:bodyPr>
              <a:spAutoFit/>
            </a:bodyPr>
            <a:lstStyle/>
            <a:p>
              <a:pPr algn="ctr" eaLnBrk="0" hangingPunct="0"/>
              <a:r>
                <a:rPr lang="zh-CN" altLang="en-US" sz="2000" b="1">
                  <a:latin typeface="微软雅黑" pitchFamily="34" charset="-122"/>
                  <a:ea typeface="微软雅黑" pitchFamily="34" charset="-122"/>
                </a:rPr>
                <a:t>减少未来急性加重风险</a:t>
              </a:r>
            </a:p>
          </p:txBody>
        </p:sp>
      </p:grpSp>
      <p:cxnSp>
        <p:nvCxnSpPr>
          <p:cNvPr id="51" name="直接连接符 50"/>
          <p:cNvCxnSpPr/>
          <p:nvPr/>
        </p:nvCxnSpPr>
        <p:spPr>
          <a:xfrm>
            <a:off x="3214688" y="4945063"/>
            <a:ext cx="215900"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27088" y="2982913"/>
            <a:ext cx="1873250" cy="13096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rPr>
              <a:t>慢阻肺的</a:t>
            </a:r>
            <a:endParaRPr lang="en-US" altLang="zh-CN" sz="2000" b="1" dirty="0">
              <a:solidFill>
                <a:schemeClr val="bg1"/>
              </a:solidFill>
            </a:endParaRPr>
          </a:p>
          <a:p>
            <a:pPr algn="ctr" fontAlgn="auto">
              <a:spcBef>
                <a:spcPts val="0"/>
              </a:spcBef>
              <a:spcAft>
                <a:spcPts val="0"/>
              </a:spcAft>
              <a:defRPr/>
            </a:pPr>
            <a:r>
              <a:rPr lang="zh-CN" altLang="en-US" sz="2000" b="1" dirty="0">
                <a:solidFill>
                  <a:schemeClr val="bg1"/>
                </a:solidFill>
              </a:rPr>
              <a:t>全程管理</a:t>
            </a:r>
            <a:endParaRPr lang="en-US" sz="2000" b="1" dirty="0">
              <a:solidFill>
                <a:schemeClr val="bg1"/>
              </a:solidFill>
            </a:endParaRPr>
          </a:p>
        </p:txBody>
      </p:sp>
      <p:cxnSp>
        <p:nvCxnSpPr>
          <p:cNvPr id="49" name="直接连接符 48"/>
          <p:cNvCxnSpPr>
            <a:stCxn id="57352" idx="2"/>
            <a:endCxn id="35" idx="0"/>
          </p:cNvCxnSpPr>
          <p:nvPr/>
        </p:nvCxnSpPr>
        <p:spPr>
          <a:xfrm>
            <a:off x="1763713" y="2492375"/>
            <a:ext cx="0" cy="490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5" idx="2"/>
            <a:endCxn id="57353" idx="0"/>
          </p:cNvCxnSpPr>
          <p:nvPr/>
        </p:nvCxnSpPr>
        <p:spPr>
          <a:xfrm>
            <a:off x="1763713" y="4292600"/>
            <a:ext cx="0" cy="433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364" name="文本框 5"/>
          <p:cNvSpPr txBox="1">
            <a:spLocks noChangeArrowheads="1"/>
          </p:cNvSpPr>
          <p:nvPr/>
        </p:nvSpPr>
        <p:spPr bwMode="auto">
          <a:xfrm>
            <a:off x="0" y="6659563"/>
            <a:ext cx="6248400" cy="276225"/>
          </a:xfrm>
          <a:prstGeom prst="rect">
            <a:avLst/>
          </a:prstGeom>
          <a:noFill/>
          <a:ln w="9525">
            <a:noFill/>
            <a:miter lim="800000"/>
            <a:headEnd/>
            <a:tailEnd/>
          </a:ln>
        </p:spPr>
        <p:txBody>
          <a:bodyPr>
            <a:spAutoFit/>
          </a:bodyPr>
          <a:lstStyle/>
          <a:p>
            <a:r>
              <a:rPr lang="en-US" altLang="zh-CN" sz="1200">
                <a:ea typeface="微软雅黑" pitchFamily="34" charset="-122"/>
                <a:cs typeface="Arial" charset="0"/>
              </a:rPr>
              <a:t>Global  Strategy for the Diagnosis, Management, and Prevention of COPD (2017 Report)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p:txBody>
          <a:bodyPr/>
          <a:lstStyle/>
          <a:p>
            <a:endParaRPr lang="zh-CN" altLang="en-US" smtClean="0"/>
          </a:p>
        </p:txBody>
      </p:sp>
      <p:pic>
        <p:nvPicPr>
          <p:cNvPr id="58370" name="Picture 1" descr="C:\Users\Administrator\AppData\Roaming\Tencent\Users\2059813301\QQ\WinTemp\RichOle\S$(E1AOP9EF)8XFGPLTHLCB.png"/>
          <p:cNvPicPr>
            <a:picLocks noChangeAspect="1" noChangeArrowheads="1"/>
          </p:cNvPicPr>
          <p:nvPr/>
        </p:nvPicPr>
        <p:blipFill>
          <a:blip r:embed="rId2"/>
          <a:srcRect/>
          <a:stretch>
            <a:fillRect/>
          </a:stretch>
        </p:blipFill>
        <p:spPr bwMode="auto">
          <a:xfrm>
            <a:off x="0" y="0"/>
            <a:ext cx="9144000" cy="6237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endParaRPr lang="zh-CN" altLang="en-US" smtClean="0"/>
          </a:p>
        </p:txBody>
      </p:sp>
      <p:pic>
        <p:nvPicPr>
          <p:cNvPr id="59394" name="Picture 1" descr="C:\Users\Administrator\AppData\Roaming\Tencent\Users\2059813301\QQ\WinTemp\RichOle\)I)A9A]2ZOY@_2`RR07KC22.png"/>
          <p:cNvPicPr>
            <a:picLocks noChangeAspect="1" noChangeArrowheads="1"/>
          </p:cNvPicPr>
          <p:nvPr/>
        </p:nvPicPr>
        <p:blipFill>
          <a:blip r:embed="rId2"/>
          <a:srcRect/>
          <a:stretch>
            <a:fillRect/>
          </a:stretch>
        </p:blipFill>
        <p:spPr bwMode="auto">
          <a:xfrm>
            <a:off x="0" y="0"/>
            <a:ext cx="9144000" cy="6092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endParaRPr lang="zh-CN" altLang="en-US" smtClean="0"/>
          </a:p>
        </p:txBody>
      </p:sp>
      <p:pic>
        <p:nvPicPr>
          <p:cNvPr id="60418" name="Picture 1" descr="C:\Users\Administrator\AppData\Roaming\Tencent\Users\2059813301\QQ\WinTemp\RichOle\YY3FGOX}IZ~@QY$XR}$P08V.png"/>
          <p:cNvPicPr>
            <a:picLocks noChangeAspect="1" noChangeArrowheads="1"/>
          </p:cNvPicPr>
          <p:nvPr/>
        </p:nvPicPr>
        <p:blipFill>
          <a:blip r:embed="rId2"/>
          <a:srcRect/>
          <a:stretch>
            <a:fillRect/>
          </a:stretch>
        </p:blipFill>
        <p:spPr bwMode="auto">
          <a:xfrm>
            <a:off x="0" y="0"/>
            <a:ext cx="9144000" cy="6092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a:lstStyle/>
          <a:p>
            <a:endParaRPr lang="zh-CN" altLang="en-US" smtClean="0"/>
          </a:p>
        </p:txBody>
      </p:sp>
      <p:pic>
        <p:nvPicPr>
          <p:cNvPr id="61442" name="Picture 1" descr="C:\Users\Administrator\AppData\Roaming\Tencent\Users\2059813301\QQ\WinTemp\RichOle\X@7[9VJE2VQW6~N`CAHMBXU.png"/>
          <p:cNvPicPr>
            <a:picLocks noChangeAspect="1" noChangeArrowheads="1"/>
          </p:cNvPicPr>
          <p:nvPr/>
        </p:nvPicPr>
        <p:blipFill>
          <a:blip r:embed="rId2"/>
          <a:srcRect/>
          <a:stretch>
            <a:fillRect/>
          </a:stretch>
        </p:blipFill>
        <p:spPr bwMode="auto">
          <a:xfrm>
            <a:off x="0" y="0"/>
            <a:ext cx="9144000" cy="594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lstStyle/>
          <a:p>
            <a:endParaRPr lang="zh-CN" altLang="en-US" smtClean="0"/>
          </a:p>
        </p:txBody>
      </p:sp>
      <p:pic>
        <p:nvPicPr>
          <p:cNvPr id="62466" name="Picture 1" descr="C:\Users\Administrator\AppData\Roaming\Tencent\Users\2059813301\QQ\WinTemp\RichOle\5U056{6EN`@I{@MQ4AVH8{D.png"/>
          <p:cNvPicPr>
            <a:picLocks noChangeAspect="1" noChangeArrowheads="1"/>
          </p:cNvPicPr>
          <p:nvPr/>
        </p:nvPicPr>
        <p:blipFill>
          <a:blip r:embed="rId2"/>
          <a:srcRect/>
          <a:stretch>
            <a:fillRect/>
          </a:stretch>
        </p:blipFill>
        <p:spPr bwMode="auto">
          <a:xfrm>
            <a:off x="0" y="0"/>
            <a:ext cx="9144000" cy="5876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p:txBody>
          <a:bodyPr/>
          <a:lstStyle/>
          <a:p>
            <a:endParaRPr lang="zh-CN" altLang="en-US" smtClean="0"/>
          </a:p>
        </p:txBody>
      </p:sp>
      <p:pic>
        <p:nvPicPr>
          <p:cNvPr id="63490" name="Picture 1" descr="C:\Users\Administrator\AppData\Roaming\Tencent\Users\2059813301\QQ\WinTemp\RichOle\)JSCJ4A42~ML669RDVBA]LN.png"/>
          <p:cNvPicPr>
            <a:picLocks noChangeAspect="1" noChangeArrowheads="1"/>
          </p:cNvPicPr>
          <p:nvPr/>
        </p:nvPicPr>
        <p:blipFill>
          <a:blip r:embed="rId2"/>
          <a:srcRect/>
          <a:stretch>
            <a:fillRect/>
          </a:stretch>
        </p:blipFill>
        <p:spPr bwMode="auto">
          <a:xfrm>
            <a:off x="0" y="0"/>
            <a:ext cx="9144000" cy="6021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p:txBody>
          <a:bodyPr/>
          <a:lstStyle/>
          <a:p>
            <a:endParaRPr lang="zh-CN" altLang="en-US" smtClean="0"/>
          </a:p>
        </p:txBody>
      </p:sp>
      <p:pic>
        <p:nvPicPr>
          <p:cNvPr id="64514" name="Picture 1" descr="C:\Users\Administrator\AppData\Roaming\Tencent\Users\2059813301\QQ\WinTemp\RichOle\~`$]XGZV0EUC6U)A228O7D0.png"/>
          <p:cNvPicPr>
            <a:picLocks noChangeAspect="1" noChangeArrowheads="1"/>
          </p:cNvPicPr>
          <p:nvPr/>
        </p:nvPicPr>
        <p:blipFill>
          <a:blip r:embed="rId2"/>
          <a:srcRect/>
          <a:stretch>
            <a:fillRect/>
          </a:stretch>
        </p:blipFill>
        <p:spPr bwMode="auto">
          <a:xfrm>
            <a:off x="0" y="0"/>
            <a:ext cx="9144000" cy="594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p:txBody>
          <a:bodyPr/>
          <a:lstStyle/>
          <a:p>
            <a:endParaRPr lang="zh-CN" altLang="en-US" smtClean="0"/>
          </a:p>
        </p:txBody>
      </p:sp>
      <p:pic>
        <p:nvPicPr>
          <p:cNvPr id="65538" name="Picture 1" descr="C:\Users\Administrator\AppData\Roaming\Tencent\Users\2059813301\QQ\WinTemp\RichOle\Q{_C55L10$RX6472PL_HK)K.png"/>
          <p:cNvPicPr>
            <a:picLocks noChangeAspect="1" noChangeArrowheads="1"/>
          </p:cNvPicPr>
          <p:nvPr/>
        </p:nvPicPr>
        <p:blipFill>
          <a:blip r:embed="rId2"/>
          <a:srcRect/>
          <a:stretch>
            <a:fillRect/>
          </a:stretch>
        </p:blipFill>
        <p:spPr bwMode="auto">
          <a:xfrm>
            <a:off x="0" y="0"/>
            <a:ext cx="9144000" cy="6021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50" y="188913"/>
            <a:ext cx="3570288" cy="461962"/>
          </a:xfrm>
          <a:prstGeom prst="rect">
            <a:avLst/>
          </a:prstGeom>
          <a:noFill/>
        </p:spPr>
        <p:txBody>
          <a:bodyPr wrap="none">
            <a:spAutoFit/>
          </a:bodyPr>
          <a:lstStyle/>
          <a:p>
            <a:pPr fontAlgn="auto">
              <a:spcBef>
                <a:spcPts val="0"/>
              </a:spcBef>
              <a:spcAft>
                <a:spcPts val="0"/>
              </a:spcAft>
              <a:defRPr/>
            </a:pPr>
            <a:r>
              <a:rPr lang="zh-CN" altLang="en-US" sz="2400" b="1" dirty="0">
                <a:latin typeface="黑体" pitchFamily="49" charset="-122"/>
                <a:ea typeface="黑体" pitchFamily="49" charset="-122"/>
                <a:cs typeface="+mj-cs"/>
              </a:rPr>
              <a:t>中国社区慢阻肺防治现状</a:t>
            </a:r>
          </a:p>
        </p:txBody>
      </p:sp>
      <p:sp>
        <p:nvSpPr>
          <p:cNvPr id="3" name="TextBox 2"/>
          <p:cNvSpPr txBox="1"/>
          <p:nvPr/>
        </p:nvSpPr>
        <p:spPr>
          <a:xfrm>
            <a:off x="1073150" y="2205038"/>
            <a:ext cx="4570413" cy="3832225"/>
          </a:xfrm>
          <a:prstGeom prst="rect">
            <a:avLst/>
          </a:prstGeom>
          <a:noFill/>
        </p:spPr>
        <p:txBody>
          <a:bodyPr wrap="none">
            <a:spAutoFit/>
          </a:bodyPr>
          <a:lstStyle/>
          <a:p>
            <a:pPr marL="342900" indent="-342900" fontAlgn="auto">
              <a:lnSpc>
                <a:spcPct val="150000"/>
              </a:lnSpc>
              <a:spcBef>
                <a:spcPts val="0"/>
              </a:spcBef>
              <a:spcAft>
                <a:spcPts val="0"/>
              </a:spcAft>
              <a:buFontTx/>
              <a:buAutoNum type="arabicPeriod"/>
              <a:defRPr/>
            </a:pPr>
            <a:r>
              <a:rPr lang="zh-CN" altLang="en-US" b="1" dirty="0">
                <a:solidFill>
                  <a:srgbClr val="FF0000"/>
                </a:solidFill>
                <a:latin typeface="黑体" pitchFamily="49" charset="-122"/>
                <a:ea typeface="黑体" pitchFamily="49" charset="-122"/>
              </a:rPr>
              <a:t>慢阻肺发病率高</a:t>
            </a:r>
            <a:endParaRPr lang="en-US" altLang="zh-CN" b="1" dirty="0">
              <a:solidFill>
                <a:srgbClr val="FF0000"/>
              </a:solidFill>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b="1" dirty="0">
                <a:solidFill>
                  <a:srgbClr val="FF0000"/>
                </a:solidFill>
                <a:latin typeface="黑体" pitchFamily="49" charset="-122"/>
                <a:ea typeface="黑体" pitchFamily="49" charset="-122"/>
              </a:rPr>
              <a:t>早期诊断率低</a:t>
            </a:r>
            <a:endParaRPr lang="en-US" altLang="zh-CN" b="1" dirty="0">
              <a:solidFill>
                <a:srgbClr val="FF0000"/>
              </a:solidFill>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b="1" dirty="0">
                <a:solidFill>
                  <a:srgbClr val="FF0000"/>
                </a:solidFill>
                <a:latin typeface="黑体" pitchFamily="49" charset="-122"/>
                <a:ea typeface="黑体" pitchFamily="49" charset="-122"/>
              </a:rPr>
              <a:t>肺功能检查没有普及</a:t>
            </a:r>
            <a:endParaRPr lang="en-US" altLang="zh-CN" b="1" dirty="0">
              <a:solidFill>
                <a:srgbClr val="FF0000"/>
              </a:solidFill>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b="1" dirty="0">
                <a:solidFill>
                  <a:srgbClr val="FF0000"/>
                </a:solidFill>
                <a:latin typeface="黑体" pitchFamily="49" charset="-122"/>
                <a:ea typeface="黑体" pitchFamily="49" charset="-122"/>
              </a:rPr>
              <a:t>社区医生对慢阻肺诊治指南不熟悉</a:t>
            </a:r>
            <a:endParaRPr lang="en-US" altLang="zh-CN" b="1" dirty="0">
              <a:solidFill>
                <a:srgbClr val="FF0000"/>
              </a:solidFill>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b="1" dirty="0">
                <a:solidFill>
                  <a:srgbClr val="FF0000"/>
                </a:solidFill>
                <a:latin typeface="黑体" pitchFamily="49" charset="-122"/>
                <a:ea typeface="黑体" pitchFamily="49" charset="-122"/>
              </a:rPr>
              <a:t>用药不规范情况普遍</a:t>
            </a:r>
            <a:endParaRPr lang="en-US" altLang="zh-CN" b="1" dirty="0">
              <a:solidFill>
                <a:srgbClr val="FF0000"/>
              </a:solidFill>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dirty="0">
                <a:latin typeface="黑体" pitchFamily="49" charset="-122"/>
                <a:ea typeface="黑体" pitchFamily="49" charset="-122"/>
              </a:rPr>
              <a:t>一些相关药物严重匮乏</a:t>
            </a:r>
            <a:endParaRPr lang="en-US" altLang="zh-CN" dirty="0">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dirty="0">
                <a:latin typeface="黑体" pitchFamily="49" charset="-122"/>
                <a:ea typeface="黑体" pitchFamily="49" charset="-122"/>
              </a:rPr>
              <a:t>康复治疗处于空白状态</a:t>
            </a:r>
            <a:endParaRPr lang="en-US" altLang="zh-CN" dirty="0">
              <a:latin typeface="黑体" pitchFamily="49" charset="-122"/>
              <a:ea typeface="黑体" pitchFamily="49" charset="-122"/>
            </a:endParaRPr>
          </a:p>
          <a:p>
            <a:pPr marL="342900" indent="-342900" fontAlgn="auto">
              <a:lnSpc>
                <a:spcPct val="150000"/>
              </a:lnSpc>
              <a:spcBef>
                <a:spcPts val="0"/>
              </a:spcBef>
              <a:spcAft>
                <a:spcPts val="0"/>
              </a:spcAft>
              <a:buFontTx/>
              <a:buAutoNum type="arabicPeriod"/>
              <a:defRPr/>
            </a:pPr>
            <a:r>
              <a:rPr lang="zh-CN" altLang="en-US" dirty="0">
                <a:latin typeface="黑体" pitchFamily="49" charset="-122"/>
                <a:ea typeface="黑体" pitchFamily="49" charset="-122"/>
              </a:rPr>
              <a:t>对戒烟认识理念待更新</a:t>
            </a:r>
            <a:endParaRPr lang="en-US" altLang="zh-CN" dirty="0">
              <a:latin typeface="黑体" pitchFamily="49" charset="-122"/>
              <a:ea typeface="黑体" pitchFamily="49" charset="-122"/>
            </a:endParaRPr>
          </a:p>
          <a:p>
            <a:pPr fontAlgn="auto">
              <a:lnSpc>
                <a:spcPct val="150000"/>
              </a:lnSpc>
              <a:spcBef>
                <a:spcPts val="0"/>
              </a:spcBef>
              <a:spcAft>
                <a:spcPts val="0"/>
              </a:spcAft>
              <a:defRPr/>
            </a:pPr>
            <a:r>
              <a:rPr lang="en-US" altLang="zh-CN" dirty="0">
                <a:latin typeface="黑体" pitchFamily="49" charset="-122"/>
                <a:ea typeface="黑体" pitchFamily="49" charset="-122"/>
              </a:rPr>
              <a:t>9</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中心医院与社区医院缺乏医疗协调机制</a:t>
            </a:r>
            <a:endParaRPr lang="zh-CN" altLang="en-US" dirty="0">
              <a:latin typeface="黑体" pitchFamily="49" charset="-122"/>
              <a:ea typeface="黑体" pitchFamily="49" charset="-122"/>
            </a:endParaRPr>
          </a:p>
        </p:txBody>
      </p:sp>
      <p:pic>
        <p:nvPicPr>
          <p:cNvPr id="2051" name="Picture 3"/>
          <p:cNvPicPr>
            <a:picLocks noChangeAspect="1" noChangeArrowheads="1"/>
          </p:cNvPicPr>
          <p:nvPr/>
        </p:nvPicPr>
        <p:blipFill>
          <a:blip r:embed="rId2" cstate="print">
            <a:extLst>
              <a:ext uri="{28A0092B-C50C-407E-A947-70E740481C1C}"/>
            </a:extLst>
          </a:blip>
          <a:srcRect/>
          <a:stretch>
            <a:fillRect/>
          </a:stretch>
        </p:blipFill>
        <p:spPr bwMode="auto">
          <a:xfrm>
            <a:off x="5940152" y="2490484"/>
            <a:ext cx="2273169" cy="32605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extLst>
        </p:spPr>
      </p:pic>
      <p:sp>
        <p:nvSpPr>
          <p:cNvPr id="23556" name="TextBox 3"/>
          <p:cNvSpPr txBox="1">
            <a:spLocks noChangeArrowheads="1"/>
          </p:cNvSpPr>
          <p:nvPr/>
        </p:nvSpPr>
        <p:spPr bwMode="auto">
          <a:xfrm>
            <a:off x="1116013" y="1468438"/>
            <a:ext cx="7920037" cy="400050"/>
          </a:xfrm>
          <a:prstGeom prst="rect">
            <a:avLst/>
          </a:prstGeom>
          <a:noFill/>
          <a:ln w="9525">
            <a:noFill/>
            <a:miter lim="800000"/>
            <a:headEnd/>
            <a:tailEnd/>
          </a:ln>
        </p:spPr>
        <p:txBody>
          <a:bodyPr>
            <a:spAutoFit/>
          </a:bodyPr>
          <a:lstStyle/>
          <a:p>
            <a:r>
              <a:rPr lang="en-US" altLang="zh-CN" sz="2000" b="1">
                <a:solidFill>
                  <a:srgbClr val="00B050"/>
                </a:solidFill>
                <a:latin typeface="黑体" pitchFamily="49" charset="-122"/>
                <a:ea typeface="黑体" pitchFamily="49" charset="-122"/>
              </a:rPr>
              <a:t>2013</a:t>
            </a:r>
            <a:r>
              <a:rPr lang="zh-CN" altLang="en-US" sz="2000" b="1">
                <a:solidFill>
                  <a:srgbClr val="00B050"/>
                </a:solidFill>
                <a:latin typeface="黑体" pitchFamily="49" charset="-122"/>
                <a:ea typeface="黑体" pitchFamily="49" charset="-122"/>
              </a:rPr>
              <a:t>第四届中国慢病大会报告了社区中国慢阻肺的防治现状</a:t>
            </a:r>
            <a:endParaRPr lang="en-US" altLang="zh-CN" sz="2000" b="1">
              <a:solidFill>
                <a:srgbClr val="00B050"/>
              </a:solidFill>
              <a:latin typeface="黑体" pitchFamily="49" charset="-122"/>
              <a:ea typeface="黑体" pitchFamily="49" charset="-122"/>
            </a:endParaRPr>
          </a:p>
        </p:txBody>
      </p:sp>
      <p:sp>
        <p:nvSpPr>
          <p:cNvPr id="5" name="矩形 4"/>
          <p:cNvSpPr/>
          <p:nvPr/>
        </p:nvSpPr>
        <p:spPr>
          <a:xfrm>
            <a:off x="684213" y="2092325"/>
            <a:ext cx="4895850" cy="40338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3558" name="矩形 8"/>
          <p:cNvSpPr>
            <a:spLocks noChangeArrowheads="1"/>
          </p:cNvSpPr>
          <p:nvPr/>
        </p:nvSpPr>
        <p:spPr bwMode="auto">
          <a:xfrm>
            <a:off x="73025" y="6381750"/>
            <a:ext cx="6858000" cy="400050"/>
          </a:xfrm>
          <a:prstGeom prst="rect">
            <a:avLst/>
          </a:prstGeom>
          <a:noFill/>
          <a:ln w="9525">
            <a:noFill/>
            <a:miter lim="800000"/>
            <a:headEnd/>
            <a:tailEnd/>
          </a:ln>
        </p:spPr>
        <p:txBody>
          <a:bodyPr>
            <a:spAutoFit/>
          </a:bodyPr>
          <a:lstStyle/>
          <a:p>
            <a:r>
              <a:rPr lang="zh-CN" altLang="en-US" sz="1000">
                <a:latin typeface="黑体" pitchFamily="49" charset="-122"/>
                <a:ea typeface="黑体" pitchFamily="49" charset="-122"/>
              </a:rPr>
              <a:t>王辰</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中华医学信息导报</a:t>
            </a:r>
            <a:r>
              <a:rPr lang="en-US" altLang="zh-CN" sz="1000">
                <a:latin typeface="黑体" pitchFamily="49" charset="-122"/>
                <a:ea typeface="黑体" pitchFamily="49" charset="-122"/>
              </a:rPr>
              <a:t>.2013;28(8):17.</a:t>
            </a:r>
            <a:endParaRPr lang="zh-CN" altLang="en-US" sz="1000">
              <a:latin typeface="黑体" pitchFamily="49" charset="-122"/>
              <a:ea typeface="黑体" pitchFamily="49" charset="-122"/>
            </a:endParaRPr>
          </a:p>
          <a:p>
            <a:r>
              <a:rPr lang="zh-CN" altLang="en-US" sz="1000">
                <a:latin typeface="黑体" pitchFamily="49" charset="-122"/>
                <a:ea typeface="黑体" pitchFamily="49" charset="-122"/>
              </a:rPr>
              <a:t>文富强</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中华医学信息导报</a:t>
            </a:r>
            <a:r>
              <a:rPr lang="en-US" altLang="zh-CN" sz="1000">
                <a:latin typeface="黑体" pitchFamily="49" charset="-122"/>
                <a:ea typeface="黑体" pitchFamily="49" charset="-122"/>
              </a:rPr>
              <a:t>.2013;28(8):17.</a:t>
            </a:r>
            <a:endParaRPr lang="zh-CN" altLang="en-US" sz="10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2"/>
          <p:cNvPicPr>
            <a:picLocks noChangeAspect="1"/>
          </p:cNvPicPr>
          <p:nvPr/>
        </p:nvPicPr>
        <p:blipFill>
          <a:blip r:embed="rId2"/>
          <a:srcRect b="11848"/>
          <a:stretch>
            <a:fillRect/>
          </a:stretch>
        </p:blipFill>
        <p:spPr bwMode="auto">
          <a:xfrm>
            <a:off x="0" y="692150"/>
            <a:ext cx="9144000" cy="616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8"/>
          <p:cNvSpPr txBox="1">
            <a:spLocks noChangeArrowheads="1"/>
          </p:cNvSpPr>
          <p:nvPr/>
        </p:nvSpPr>
        <p:spPr bwMode="auto">
          <a:xfrm>
            <a:off x="2890838" y="115888"/>
            <a:ext cx="2994025" cy="52387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zh-CN" altLang="en-US" sz="2800" b="1" dirty="0" smtClean="0">
                <a:solidFill>
                  <a:schemeClr val="tx1">
                    <a:lumMod val="85000"/>
                    <a:lumOff val="15000"/>
                  </a:schemeClr>
                </a:solidFill>
                <a:latin typeface="黑体" pitchFamily="49" charset="-122"/>
                <a:ea typeface="黑体" pitchFamily="49" charset="-122"/>
              </a:rPr>
              <a:t>主要内容</a:t>
            </a:r>
          </a:p>
        </p:txBody>
      </p:sp>
      <p:sp>
        <p:nvSpPr>
          <p:cNvPr id="35" name="矩形 34"/>
          <p:cNvSpPr/>
          <p:nvPr/>
        </p:nvSpPr>
        <p:spPr>
          <a:xfrm>
            <a:off x="2072046" y="1676618"/>
            <a:ext cx="5511151"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36" name="矩形 35"/>
          <p:cNvSpPr/>
          <p:nvPr/>
        </p:nvSpPr>
        <p:spPr>
          <a:xfrm>
            <a:off x="1314450" y="1651000"/>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67590" name="TextBox 6"/>
          <p:cNvSpPr txBox="1">
            <a:spLocks noChangeArrowheads="1"/>
          </p:cNvSpPr>
          <p:nvPr/>
        </p:nvSpPr>
        <p:spPr bwMode="auto">
          <a:xfrm>
            <a:off x="1392238" y="1881188"/>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01</a:t>
            </a:r>
            <a:endParaRPr lang="zh-CN" altLang="en-US" sz="2000" b="1">
              <a:solidFill>
                <a:schemeClr val="bg1"/>
              </a:solidFill>
              <a:latin typeface="黑体" pitchFamily="49" charset="-122"/>
              <a:ea typeface="黑体" pitchFamily="49" charset="-122"/>
            </a:endParaRPr>
          </a:p>
        </p:txBody>
      </p:sp>
      <p:sp>
        <p:nvSpPr>
          <p:cNvPr id="38" name="TextBox 7"/>
          <p:cNvSpPr txBox="1">
            <a:spLocks noChangeArrowheads="1"/>
          </p:cNvSpPr>
          <p:nvPr/>
        </p:nvSpPr>
        <p:spPr bwMode="auto">
          <a:xfrm>
            <a:off x="2174875" y="1893888"/>
            <a:ext cx="4471988" cy="70802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auto">
              <a:spcBef>
                <a:spcPts val="0"/>
              </a:spcBef>
              <a:spcAft>
                <a:spcPts val="0"/>
              </a:spcAft>
              <a:defRPr/>
            </a:pPr>
            <a:r>
              <a:rPr lang="zh-CN" altLang="zh-CN" sz="2000" b="1" dirty="0" smtClean="0">
                <a:solidFill>
                  <a:schemeClr val="bg1">
                    <a:lumMod val="85000"/>
                  </a:schemeClr>
                </a:solidFill>
                <a:latin typeface="黑体" pitchFamily="49" charset="-122"/>
                <a:ea typeface="黑体" pitchFamily="49" charset="-122"/>
              </a:rPr>
              <a:t>基层</a:t>
            </a:r>
            <a:r>
              <a:rPr lang="zh-CN" altLang="zh-CN" sz="2000" b="1" dirty="0">
                <a:solidFill>
                  <a:schemeClr val="bg1">
                    <a:lumMod val="85000"/>
                  </a:schemeClr>
                </a:solidFill>
                <a:latin typeface="黑体" pitchFamily="49" charset="-122"/>
                <a:ea typeface="黑体" pitchFamily="49" charset="-122"/>
              </a:rPr>
              <a:t>医院慢阻肺诊疗现状</a:t>
            </a:r>
          </a:p>
          <a:p>
            <a:pPr fontAlgn="auto">
              <a:spcBef>
                <a:spcPts val="0"/>
              </a:spcBef>
              <a:spcAft>
                <a:spcPts val="0"/>
              </a:spcAft>
              <a:defRPr/>
            </a:pPr>
            <a:endParaRPr lang="en-US" altLang="zh-CN" sz="2000" b="1" dirty="0">
              <a:solidFill>
                <a:schemeClr val="bg1">
                  <a:lumMod val="85000"/>
                </a:schemeClr>
              </a:solidFill>
              <a:latin typeface="黑体" pitchFamily="49" charset="-122"/>
              <a:ea typeface="黑体" pitchFamily="49" charset="-122"/>
            </a:endParaRPr>
          </a:p>
        </p:txBody>
      </p:sp>
      <p:sp>
        <p:nvSpPr>
          <p:cNvPr id="39" name="矩形 38"/>
          <p:cNvSpPr/>
          <p:nvPr/>
        </p:nvSpPr>
        <p:spPr>
          <a:xfrm>
            <a:off x="2073750" y="2707260"/>
            <a:ext cx="5509447"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0" name="矩形 39"/>
          <p:cNvSpPr/>
          <p:nvPr/>
        </p:nvSpPr>
        <p:spPr>
          <a:xfrm>
            <a:off x="1316038" y="2682875"/>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67596" name="TextBox 10"/>
          <p:cNvSpPr txBox="1">
            <a:spLocks noChangeArrowheads="1"/>
          </p:cNvSpPr>
          <p:nvPr/>
        </p:nvSpPr>
        <p:spPr bwMode="auto">
          <a:xfrm>
            <a:off x="1395413" y="2911475"/>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02</a:t>
            </a:r>
            <a:endParaRPr lang="zh-CN" altLang="en-US" sz="2000" b="1">
              <a:solidFill>
                <a:schemeClr val="bg1"/>
              </a:solidFill>
              <a:latin typeface="黑体" pitchFamily="49" charset="-122"/>
              <a:ea typeface="黑体" pitchFamily="49" charset="-122"/>
            </a:endParaRPr>
          </a:p>
        </p:txBody>
      </p:sp>
      <p:sp>
        <p:nvSpPr>
          <p:cNvPr id="42" name="TextBox 41"/>
          <p:cNvSpPr txBox="1"/>
          <p:nvPr/>
        </p:nvSpPr>
        <p:spPr>
          <a:xfrm>
            <a:off x="2163763" y="2884488"/>
            <a:ext cx="4903787"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推进基层医院慢阻肺规范化诊疗</a:t>
            </a:r>
            <a:endParaRPr lang="en-US" altLang="zh-CN" sz="2000" b="1" dirty="0">
              <a:solidFill>
                <a:schemeClr val="bg1">
                  <a:lumMod val="85000"/>
                </a:schemeClr>
              </a:solidFill>
              <a:latin typeface="黑体" pitchFamily="49" charset="-122"/>
              <a:ea typeface="黑体" pitchFamily="49" charset="-122"/>
            </a:endParaRPr>
          </a:p>
        </p:txBody>
      </p:sp>
      <p:sp>
        <p:nvSpPr>
          <p:cNvPr id="43" name="矩形 42"/>
          <p:cNvSpPr/>
          <p:nvPr/>
        </p:nvSpPr>
        <p:spPr>
          <a:xfrm>
            <a:off x="2065218" y="3774996"/>
            <a:ext cx="5517979"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4" name="矩形 43"/>
          <p:cNvSpPr/>
          <p:nvPr/>
        </p:nvSpPr>
        <p:spPr>
          <a:xfrm>
            <a:off x="1306513" y="37496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67602" name="TextBox 14"/>
          <p:cNvSpPr txBox="1">
            <a:spLocks noChangeArrowheads="1"/>
          </p:cNvSpPr>
          <p:nvPr/>
        </p:nvSpPr>
        <p:spPr bwMode="auto">
          <a:xfrm>
            <a:off x="1385888" y="39798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03</a:t>
            </a:r>
            <a:endParaRPr lang="zh-CN" altLang="en-US" sz="2000" b="1">
              <a:solidFill>
                <a:schemeClr val="bg1"/>
              </a:solidFill>
              <a:latin typeface="黑体" pitchFamily="49" charset="-122"/>
              <a:ea typeface="黑体" pitchFamily="49" charset="-122"/>
            </a:endParaRPr>
          </a:p>
        </p:txBody>
      </p:sp>
      <p:sp>
        <p:nvSpPr>
          <p:cNvPr id="67603" name="TextBox 45"/>
          <p:cNvSpPr txBox="1">
            <a:spLocks noChangeArrowheads="1"/>
          </p:cNvSpPr>
          <p:nvPr/>
        </p:nvSpPr>
        <p:spPr bwMode="auto">
          <a:xfrm>
            <a:off x="2139950" y="3990975"/>
            <a:ext cx="5427663" cy="401638"/>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典型病历</a:t>
            </a:r>
            <a:endParaRPr lang="en-US" altLang="zh-CN" sz="2000" b="1">
              <a:latin typeface="黑体" pitchFamily="49" charset="-122"/>
              <a:ea typeface="黑体" pitchFamily="49" charset="-122"/>
            </a:endParaRPr>
          </a:p>
        </p:txBody>
      </p:sp>
      <p:sp>
        <p:nvSpPr>
          <p:cNvPr id="15" name="矩形 14"/>
          <p:cNvSpPr/>
          <p:nvPr/>
        </p:nvSpPr>
        <p:spPr>
          <a:xfrm>
            <a:off x="2074011" y="4841790"/>
            <a:ext cx="5509186"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16" name="矩形 15"/>
          <p:cNvSpPr/>
          <p:nvPr/>
        </p:nvSpPr>
        <p:spPr>
          <a:xfrm>
            <a:off x="1316038" y="48164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67608" name="TextBox 14"/>
          <p:cNvSpPr txBox="1">
            <a:spLocks noChangeArrowheads="1"/>
          </p:cNvSpPr>
          <p:nvPr/>
        </p:nvSpPr>
        <p:spPr bwMode="auto">
          <a:xfrm>
            <a:off x="1395413" y="50466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04</a:t>
            </a:r>
            <a:endParaRPr lang="zh-CN" altLang="en-US" sz="2000" b="1">
              <a:solidFill>
                <a:schemeClr val="bg1"/>
              </a:solidFill>
              <a:latin typeface="黑体" pitchFamily="49" charset="-122"/>
              <a:ea typeface="黑体" pitchFamily="49" charset="-122"/>
            </a:endParaRPr>
          </a:p>
        </p:txBody>
      </p:sp>
      <p:sp>
        <p:nvSpPr>
          <p:cNvPr id="18" name="TextBox 17"/>
          <p:cNvSpPr txBox="1"/>
          <p:nvPr/>
        </p:nvSpPr>
        <p:spPr>
          <a:xfrm>
            <a:off x="2176463" y="5084763"/>
            <a:ext cx="5407025"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雾化吸入布地奈德治疗慢阻肺急性加重的优势</a:t>
            </a:r>
            <a:endParaRPr lang="en-US" altLang="zh-CN" sz="2000" b="1" dirty="0">
              <a:solidFill>
                <a:schemeClr val="bg1">
                  <a:lumMod val="85000"/>
                </a:schemeClr>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125" y="1000125"/>
            <a:ext cx="2286000" cy="642938"/>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患者情况</a:t>
            </a:r>
          </a:p>
        </p:txBody>
      </p:sp>
      <p:sp>
        <p:nvSpPr>
          <p:cNvPr id="68610" name="内容占位符 2"/>
          <p:cNvSpPr>
            <a:spLocks noGrp="1"/>
          </p:cNvSpPr>
          <p:nvPr>
            <p:ph idx="4294967295"/>
          </p:nvPr>
        </p:nvSpPr>
        <p:spPr>
          <a:xfrm>
            <a:off x="285750" y="1928813"/>
            <a:ext cx="8858250" cy="4383087"/>
          </a:xfrm>
        </p:spPr>
        <p:txBody>
          <a:bodyPr/>
          <a:lstStyle/>
          <a:p>
            <a:r>
              <a:rPr lang="zh-CN" altLang="en-US" sz="2400" b="1" smtClean="0"/>
              <a:t>患者 </a:t>
            </a:r>
            <a:r>
              <a:rPr lang="en-US" altLang="zh-CN" sz="2400" b="1" smtClean="0"/>
              <a:t>xxx</a:t>
            </a:r>
            <a:r>
              <a:rPr lang="zh-CN" altLang="en-US" sz="2400" b="1" smtClean="0"/>
              <a:t> 男性 </a:t>
            </a:r>
            <a:r>
              <a:rPr lang="en-US" altLang="zh-CN" sz="2400" b="1" smtClean="0"/>
              <a:t>80</a:t>
            </a:r>
            <a:r>
              <a:rPr lang="zh-CN" altLang="en-US" sz="2400" b="1" smtClean="0"/>
              <a:t>岁</a:t>
            </a:r>
            <a:endParaRPr lang="en-US" altLang="zh-CN" sz="2400" b="1" smtClean="0"/>
          </a:p>
          <a:p>
            <a:r>
              <a:rPr lang="zh-CN" altLang="en-US" sz="2400" b="1" smtClean="0"/>
              <a:t>因“反复咳痰喘</a:t>
            </a:r>
            <a:r>
              <a:rPr lang="en-US" altLang="zh-CN" sz="2400" b="1" smtClean="0"/>
              <a:t>10</a:t>
            </a:r>
            <a:r>
              <a:rPr lang="zh-CN" altLang="en-US" sz="2400" b="1" smtClean="0"/>
              <a:t>年余，加重</a:t>
            </a:r>
            <a:r>
              <a:rPr lang="en-US" altLang="zh-CN" sz="2400" b="1" smtClean="0"/>
              <a:t>2</a:t>
            </a:r>
            <a:r>
              <a:rPr lang="zh-CN" altLang="en-US" sz="2400" b="1" smtClean="0"/>
              <a:t>周”入院。</a:t>
            </a:r>
            <a:endParaRPr lang="en-US" altLang="zh-CN" sz="2400" b="1" smtClean="0"/>
          </a:p>
          <a:p>
            <a:r>
              <a:rPr lang="en-US" altLang="zh-CN" sz="2400" b="1" smtClean="0"/>
              <a:t>10</a:t>
            </a:r>
            <a:r>
              <a:rPr lang="zh-CN" altLang="en-US" sz="2400" b="1" smtClean="0"/>
              <a:t>余年来反复出现咳嗽咳痰，每次发作持续超过</a:t>
            </a:r>
            <a:r>
              <a:rPr lang="en-US" altLang="zh-CN" sz="2400" b="1" smtClean="0"/>
              <a:t>3</a:t>
            </a:r>
            <a:r>
              <a:rPr lang="zh-CN" altLang="en-US" sz="2400" b="1" smtClean="0"/>
              <a:t>月，秋冬季好发。症状逐年加重，逐渐伴有气喘症状出现。</a:t>
            </a:r>
            <a:r>
              <a:rPr lang="en-US" altLang="zh-CN" sz="2400" b="1" smtClean="0"/>
              <a:t>1</a:t>
            </a:r>
            <a:r>
              <a:rPr lang="zh-CN" altLang="en-US" sz="2400" b="1" smtClean="0"/>
              <a:t>年前曾因发热气喘于外院住院。诊断为</a:t>
            </a:r>
            <a:r>
              <a:rPr lang="en-US" altLang="zh-CN" sz="2400" b="1" smtClean="0"/>
              <a:t>AECOPD</a:t>
            </a:r>
            <a:r>
              <a:rPr lang="zh-CN" altLang="en-US" sz="2400" b="1" smtClean="0"/>
              <a:t>，经抗感染解痉平喘等治疗后好转出院，平日未用药。平日每日晨起均有咳嗽，较多白粘痰。半月前受凉后出现咳嗽咳痰较平时加重，痰黄色粘稠，不易咳出，轻微活动后即感气喘。无发热；无胸痛、咯血；无夜间阵发性呼吸困难；无心悸；无意识丧失</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813" y="785813"/>
            <a:ext cx="2633662" cy="633412"/>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患者情况</a:t>
            </a:r>
          </a:p>
        </p:txBody>
      </p:sp>
      <p:sp>
        <p:nvSpPr>
          <p:cNvPr id="3" name="内容占位符 2"/>
          <p:cNvSpPr>
            <a:spLocks noGrp="1"/>
          </p:cNvSpPr>
          <p:nvPr>
            <p:ph idx="1"/>
          </p:nvPr>
        </p:nvSpPr>
        <p:spPr>
          <a:xfrm>
            <a:off x="457200" y="1841500"/>
            <a:ext cx="8229600" cy="4525963"/>
          </a:xfrm>
        </p:spPr>
        <p:txBody>
          <a:bodyPr rtlCol="0">
            <a:normAutofit/>
          </a:bodyPr>
          <a:lstStyle/>
          <a:p>
            <a:pPr fontAlgn="auto">
              <a:spcAft>
                <a:spcPts val="0"/>
              </a:spcAft>
              <a:buFont typeface="Arial" panose="020B0604020202020204" pitchFamily="34" charset="0"/>
              <a:buChar char="•"/>
              <a:defRPr/>
            </a:pPr>
            <a:r>
              <a:rPr lang="zh-CN" altLang="en-US" b="1" dirty="0" smtClean="0"/>
              <a:t>既往史：否认</a:t>
            </a:r>
            <a:r>
              <a:rPr lang="zh-CN" altLang="en-US" b="1" dirty="0"/>
              <a:t>“高血压，糖尿病，冠心病”等慢性病史</a:t>
            </a:r>
            <a:r>
              <a:rPr lang="zh-CN" altLang="en-US" b="1" dirty="0" smtClean="0"/>
              <a:t>，有“</a:t>
            </a:r>
            <a:r>
              <a:rPr lang="zh-CN" altLang="en-US" b="1" dirty="0" smtClean="0">
                <a:solidFill>
                  <a:srgbClr val="FF0000"/>
                </a:solidFill>
              </a:rPr>
              <a:t>青霉素</a:t>
            </a:r>
            <a:r>
              <a:rPr lang="zh-CN" altLang="en-US" b="1" dirty="0" smtClean="0"/>
              <a:t>”过敏</a:t>
            </a:r>
            <a:r>
              <a:rPr lang="zh-CN" altLang="en-US" b="1" dirty="0"/>
              <a:t>史</a:t>
            </a:r>
            <a:r>
              <a:rPr lang="zh-CN" altLang="en-US" b="1" dirty="0" smtClean="0"/>
              <a:t>。</a:t>
            </a:r>
          </a:p>
          <a:p>
            <a:pPr marL="0" indent="0" fontAlgn="auto">
              <a:spcAft>
                <a:spcPts val="0"/>
              </a:spcAft>
              <a:buFont typeface="Arial" panose="020B0604020202020204" pitchFamily="34" charset="0"/>
              <a:buNone/>
              <a:defRPr/>
            </a:pPr>
            <a:endParaRPr lang="en-US" altLang="zh-CN" b="1" dirty="0" smtClean="0"/>
          </a:p>
          <a:p>
            <a:pPr fontAlgn="auto">
              <a:lnSpc>
                <a:spcPct val="100000"/>
              </a:lnSpc>
              <a:spcAft>
                <a:spcPts val="0"/>
              </a:spcAft>
              <a:buFont typeface="Arial" panose="020B0604020202020204" pitchFamily="34" charset="0"/>
              <a:buChar char="•"/>
              <a:defRPr/>
            </a:pPr>
            <a:r>
              <a:rPr lang="zh-CN" altLang="en-US" b="1" dirty="0" smtClean="0"/>
              <a:t>吸烟史：□</a:t>
            </a:r>
            <a:r>
              <a:rPr lang="zh-CN" altLang="en-US" b="1" dirty="0" smtClean="0">
                <a:solidFill>
                  <a:srgbClr val="C00000"/>
                </a:solidFill>
              </a:rPr>
              <a:t>有   </a:t>
            </a:r>
            <a:r>
              <a:rPr lang="en-US" altLang="zh-CN" b="1" dirty="0" smtClean="0">
                <a:solidFill>
                  <a:srgbClr val="C00000"/>
                </a:solidFill>
              </a:rPr>
              <a:t>20 </a:t>
            </a:r>
            <a:r>
              <a:rPr lang="zh-CN" altLang="en-US" b="1" dirty="0" smtClean="0">
                <a:solidFill>
                  <a:srgbClr val="C00000"/>
                </a:solidFill>
              </a:rPr>
              <a:t>支</a:t>
            </a:r>
            <a:r>
              <a:rPr lang="en-US" altLang="zh-CN" b="1" dirty="0" smtClean="0">
                <a:solidFill>
                  <a:srgbClr val="C00000"/>
                </a:solidFill>
              </a:rPr>
              <a:t>/</a:t>
            </a:r>
            <a:r>
              <a:rPr lang="zh-CN" altLang="en-US" b="1" dirty="0" smtClean="0">
                <a:solidFill>
                  <a:srgbClr val="C00000"/>
                </a:solidFill>
              </a:rPr>
              <a:t>天       吸烟</a:t>
            </a:r>
            <a:r>
              <a:rPr lang="en-US" altLang="zh-CN" b="1" dirty="0" smtClean="0">
                <a:solidFill>
                  <a:srgbClr val="C00000"/>
                </a:solidFill>
              </a:rPr>
              <a:t>40</a:t>
            </a:r>
            <a:r>
              <a:rPr lang="zh-CN" altLang="en-US" b="1" dirty="0" smtClean="0">
                <a:solidFill>
                  <a:srgbClr val="C00000"/>
                </a:solidFill>
              </a:rPr>
              <a:t>余年</a:t>
            </a:r>
            <a:endParaRPr lang="en-US" altLang="zh-CN" b="1" dirty="0" smtClean="0"/>
          </a:p>
          <a:p>
            <a:pPr marL="0" indent="0" fontAlgn="auto">
              <a:lnSpc>
                <a:spcPct val="100000"/>
              </a:lnSpc>
              <a:spcAft>
                <a:spcPts val="0"/>
              </a:spcAft>
              <a:buFont typeface="Arial" panose="020B0604020202020204" pitchFamily="34" charset="0"/>
              <a:buNone/>
              <a:defRPr/>
            </a:pPr>
            <a:endParaRPr lang="en-US" altLang="zh-CN" b="1" dirty="0" smtClean="0"/>
          </a:p>
          <a:p>
            <a:pPr fontAlgn="auto">
              <a:spcAft>
                <a:spcPts val="0"/>
              </a:spcAft>
              <a:buFont typeface="Arial" panose="020B0604020202020204" pitchFamily="34" charset="0"/>
              <a:buChar char="•"/>
              <a:defRPr/>
            </a:pPr>
            <a:r>
              <a:rPr lang="zh-CN" altLang="en-US" b="1" dirty="0" smtClean="0"/>
              <a:t>家族史：无特殊病史供参考</a:t>
            </a:r>
            <a:endParaRPr lang="en-US" altLang="zh-CN" b="1" dirty="0" smtClean="0"/>
          </a:p>
          <a:p>
            <a:pPr fontAlgn="auto">
              <a:spcAft>
                <a:spcPts val="0"/>
              </a:spcAft>
              <a:buFont typeface="Arial" panose="020B0604020202020204" pitchFamily="34" charset="0"/>
              <a:buChar char="•"/>
              <a:defRPr/>
            </a:pPr>
            <a:endParaRPr lang="en-US" altLang="zh-CN" b="1" dirty="0" smtClean="0"/>
          </a:p>
          <a:p>
            <a:pPr fontAlgn="auto">
              <a:lnSpc>
                <a:spcPct val="100000"/>
              </a:lnSpc>
              <a:spcAft>
                <a:spcPts val="0"/>
              </a:spcAft>
              <a:buFont typeface="Arial" panose="020B0604020202020204" pitchFamily="34" charset="0"/>
              <a:buChar char="•"/>
              <a:defRPr/>
            </a:pPr>
            <a:r>
              <a:rPr lang="zh-CN" altLang="en-US" b="1" dirty="0" smtClean="0"/>
              <a:t>入院前是否用药：□</a:t>
            </a:r>
            <a:r>
              <a:rPr lang="zh-CN" altLang="en-US" b="1" dirty="0"/>
              <a:t>否</a:t>
            </a:r>
          </a:p>
          <a:p>
            <a:pPr marL="0" indent="0" fontAlgn="auto">
              <a:lnSpc>
                <a:spcPct val="100000"/>
              </a:lnSpc>
              <a:spcAft>
                <a:spcPts val="0"/>
              </a:spcAft>
              <a:buFont typeface="Arial" panose="020B0604020202020204" pitchFamily="34" charset="0"/>
              <a:buNone/>
              <a:defRPr/>
            </a:pPr>
            <a:r>
              <a:rPr lang="zh-CN" altLang="en-US" sz="2000" dirty="0" smtClean="0"/>
              <a:t>         </a:t>
            </a:r>
            <a:endParaRPr lang="en-US" altLang="zh-CN" sz="2000" dirty="0"/>
          </a:p>
          <a:p>
            <a:pPr marL="0" indent="0" fontAlgn="auto">
              <a:lnSpc>
                <a:spcPct val="100000"/>
              </a:lnSpc>
              <a:spcAft>
                <a:spcPts val="0"/>
              </a:spcAft>
              <a:buFont typeface="Arial" panose="020B0604020202020204" pitchFamily="34" charset="0"/>
              <a:buNone/>
              <a:defRPr/>
            </a:pPr>
            <a:endParaRPr lang="en-US" altLang="zh-CN" sz="2000" dirty="0"/>
          </a:p>
          <a:p>
            <a:pPr marL="0" indent="0" fontAlgn="auto">
              <a:lnSpc>
                <a:spcPct val="100000"/>
              </a:lnSpc>
              <a:spcAft>
                <a:spcPts val="0"/>
              </a:spcAft>
              <a:buFont typeface="Arial" panose="020B0604020202020204" pitchFamily="34" charset="0"/>
              <a:buNone/>
              <a:defRPr/>
            </a:pPr>
            <a:endParaRPr lang="en-US" altLang="zh-CN" dirty="0" smtClean="0"/>
          </a:p>
          <a:p>
            <a:pPr marL="0" indent="0" fontAlgn="auto">
              <a:lnSpc>
                <a:spcPct val="100000"/>
              </a:lnSpc>
              <a:spcAft>
                <a:spcPts val="0"/>
              </a:spcAft>
              <a:buFont typeface="Arial" panose="020B0604020202020204" pitchFamily="34" charset="0"/>
              <a:buNone/>
              <a:defRPr/>
            </a:pPr>
            <a:endParaRPr lang="en-US" altLang="zh-CN" dirty="0" smtClean="0"/>
          </a:p>
          <a:p>
            <a:pPr marL="0" indent="0" fontAlgn="auto">
              <a:spcAft>
                <a:spcPts val="0"/>
              </a:spcAft>
              <a:buFont typeface="Arial" panose="020B0604020202020204" pitchFamily="34" charset="0"/>
              <a:buNone/>
              <a:defRPr/>
            </a:pP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20713"/>
            <a:ext cx="3024187"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入院体检</a:t>
            </a:r>
          </a:p>
        </p:txBody>
      </p:sp>
      <p:sp>
        <p:nvSpPr>
          <p:cNvPr id="3" name="内容占位符 2"/>
          <p:cNvSpPr>
            <a:spLocks noGrp="1"/>
          </p:cNvSpPr>
          <p:nvPr>
            <p:ph idx="1"/>
          </p:nvPr>
        </p:nvSpPr>
        <p:spPr>
          <a:xfrm>
            <a:off x="179388" y="1989138"/>
            <a:ext cx="8229600" cy="4525962"/>
          </a:xfrm>
        </p:spPr>
        <p:txBody>
          <a:bodyPr rtlCol="0">
            <a:normAutofit fontScale="92500"/>
          </a:bodyPr>
          <a:lstStyle/>
          <a:p>
            <a:pPr marL="0" indent="0" fontAlgn="auto">
              <a:spcAft>
                <a:spcPts val="0"/>
              </a:spcAft>
              <a:buFont typeface="Arial" panose="020B0604020202020204" pitchFamily="34" charset="0"/>
              <a:buNone/>
              <a:defRPr/>
            </a:pPr>
            <a:r>
              <a:rPr lang="zh-CN" altLang="en-US" b="1" dirty="0" smtClean="0"/>
              <a:t>生命</a:t>
            </a:r>
            <a:r>
              <a:rPr lang="zh-CN" altLang="en-US" b="1" dirty="0"/>
              <a:t>体征：</a:t>
            </a:r>
            <a:r>
              <a:rPr lang="en-US" altLang="zh-CN" b="1" dirty="0"/>
              <a:t>T</a:t>
            </a:r>
            <a:r>
              <a:rPr lang="zh-CN" altLang="en-US" b="1" dirty="0"/>
              <a:t>：</a:t>
            </a:r>
            <a:r>
              <a:rPr lang="en-US" altLang="zh-CN" b="1" dirty="0"/>
              <a:t> 36.0</a:t>
            </a:r>
            <a:r>
              <a:rPr lang="en-US" altLang="zh-CN" b="1" dirty="0" smtClean="0"/>
              <a:t> </a:t>
            </a:r>
            <a:r>
              <a:rPr lang="zh-CN" altLang="en-US" b="1" dirty="0"/>
              <a:t>℃          </a:t>
            </a:r>
            <a:r>
              <a:rPr lang="zh-CN" altLang="en-US" b="1" dirty="0" smtClean="0"/>
              <a:t>   </a:t>
            </a:r>
            <a:r>
              <a:rPr lang="en-US" altLang="zh-CN" b="1" dirty="0" smtClean="0"/>
              <a:t>P</a:t>
            </a:r>
            <a:r>
              <a:rPr lang="zh-CN" altLang="en-US" b="1" dirty="0"/>
              <a:t>：</a:t>
            </a:r>
            <a:r>
              <a:rPr lang="en-US" altLang="zh-CN" b="1" dirty="0"/>
              <a:t> 90</a:t>
            </a:r>
            <a:r>
              <a:rPr lang="zh-CN" altLang="en-US" b="1" dirty="0"/>
              <a:t>次</a:t>
            </a:r>
            <a:r>
              <a:rPr lang="en-US" altLang="zh-CN" b="1" dirty="0"/>
              <a:t>/</a:t>
            </a:r>
            <a:r>
              <a:rPr lang="zh-CN" altLang="en-US" b="1" dirty="0"/>
              <a:t>分  </a:t>
            </a:r>
            <a:endParaRPr lang="en-US" altLang="zh-CN" b="1" dirty="0"/>
          </a:p>
          <a:p>
            <a:pPr fontAlgn="auto">
              <a:spcAft>
                <a:spcPts val="0"/>
              </a:spcAft>
              <a:buFont typeface="Arial" panose="020B0604020202020204" pitchFamily="34" charset="0"/>
              <a:buNone/>
              <a:defRPr/>
            </a:pPr>
            <a:r>
              <a:rPr lang="en-US" altLang="zh-CN" b="1" dirty="0"/>
              <a:t>                </a:t>
            </a:r>
            <a:r>
              <a:rPr lang="en-US" altLang="zh-CN" b="1" dirty="0" smtClean="0"/>
              <a:t> </a:t>
            </a:r>
            <a:r>
              <a:rPr lang="en-US" altLang="zh-CN" b="1" dirty="0"/>
              <a:t>R</a:t>
            </a:r>
            <a:r>
              <a:rPr lang="zh-CN" altLang="en-US" b="1" dirty="0"/>
              <a:t>：</a:t>
            </a:r>
            <a:r>
              <a:rPr lang="en-US" altLang="zh-CN" b="1" dirty="0"/>
              <a:t> </a:t>
            </a:r>
            <a:r>
              <a:rPr lang="en-US" altLang="zh-CN" b="1" dirty="0" smtClean="0"/>
              <a:t>24 </a:t>
            </a:r>
            <a:r>
              <a:rPr lang="zh-CN" altLang="en-US" b="1" dirty="0"/>
              <a:t>次</a:t>
            </a:r>
            <a:r>
              <a:rPr lang="en-US" altLang="zh-CN" b="1" dirty="0"/>
              <a:t>/</a:t>
            </a:r>
            <a:r>
              <a:rPr lang="zh-CN" altLang="en-US" b="1" dirty="0"/>
              <a:t>分      </a:t>
            </a:r>
            <a:r>
              <a:rPr lang="zh-CN" altLang="en-US" b="1" dirty="0" smtClean="0"/>
              <a:t>     </a:t>
            </a:r>
            <a:r>
              <a:rPr lang="en-US" altLang="zh-CN" b="1" dirty="0"/>
              <a:t>BP</a:t>
            </a:r>
            <a:r>
              <a:rPr lang="zh-CN" altLang="en-US" b="1" dirty="0"/>
              <a:t>：</a:t>
            </a:r>
            <a:r>
              <a:rPr lang="en-US" altLang="zh-CN" b="1" dirty="0"/>
              <a:t> </a:t>
            </a:r>
            <a:r>
              <a:rPr lang="en-US" altLang="zh-CN" b="1" dirty="0" smtClean="0"/>
              <a:t>139/81mmHg</a:t>
            </a:r>
          </a:p>
          <a:p>
            <a:pPr fontAlgn="auto">
              <a:spcAft>
                <a:spcPts val="0"/>
              </a:spcAft>
              <a:buFont typeface="Arial" panose="020B0604020202020204" pitchFamily="34" charset="0"/>
              <a:buNone/>
              <a:defRPr/>
            </a:pPr>
            <a:r>
              <a:rPr lang="en-US" altLang="zh-CN" b="1" dirty="0"/>
              <a:t> </a:t>
            </a:r>
            <a:r>
              <a:rPr lang="en-US" altLang="zh-CN" b="1" dirty="0" smtClean="0"/>
              <a:t>                SPO2</a:t>
            </a:r>
            <a:r>
              <a:rPr lang="zh-CN" altLang="en-US" b="1" dirty="0" smtClean="0"/>
              <a:t>：</a:t>
            </a:r>
            <a:r>
              <a:rPr lang="en-US" altLang="zh-CN" b="1" dirty="0" smtClean="0"/>
              <a:t>92%</a:t>
            </a:r>
            <a:endParaRPr lang="en-US" altLang="zh-CN" b="1" dirty="0"/>
          </a:p>
          <a:p>
            <a:pPr marL="0" indent="0" fontAlgn="auto">
              <a:spcAft>
                <a:spcPts val="0"/>
              </a:spcAft>
              <a:buFont typeface="Arial" panose="020B0604020202020204" pitchFamily="34" charset="0"/>
              <a:buNone/>
              <a:defRPr/>
            </a:pPr>
            <a:r>
              <a:rPr lang="zh-CN" altLang="en-US" b="1" dirty="0" smtClean="0"/>
              <a:t>一般情况：神志清，精神萎靡，呼吸稍促，口唇微绀。</a:t>
            </a:r>
            <a:endParaRPr lang="en-US" altLang="zh-CN" b="1" dirty="0"/>
          </a:p>
          <a:p>
            <a:pPr marL="0" indent="0" fontAlgn="auto">
              <a:spcAft>
                <a:spcPts val="0"/>
              </a:spcAft>
              <a:buFont typeface="Arial" panose="020B0604020202020204" pitchFamily="34" charset="0"/>
              <a:buNone/>
              <a:defRPr/>
            </a:pPr>
            <a:r>
              <a:rPr lang="zh-CN" altLang="en-US" b="1" dirty="0" smtClean="0"/>
              <a:t>心肺</a:t>
            </a:r>
            <a:r>
              <a:rPr lang="zh-CN" altLang="en-US" b="1" dirty="0"/>
              <a:t>：</a:t>
            </a:r>
            <a:endParaRPr lang="en-US" altLang="zh-CN" b="1" dirty="0"/>
          </a:p>
          <a:p>
            <a:pPr marL="400050" lvl="1" indent="0" fontAlgn="auto">
              <a:spcAft>
                <a:spcPts val="0"/>
              </a:spcAft>
              <a:buFont typeface="Arial" panose="020B0604020202020204" pitchFamily="34" charset="0"/>
              <a:buNone/>
              <a:defRPr/>
            </a:pPr>
            <a:r>
              <a:rPr lang="zh-CN" altLang="en-US" b="1" dirty="0"/>
              <a:t>视</a:t>
            </a:r>
            <a:r>
              <a:rPr lang="zh-CN" altLang="en-US" b="1" dirty="0" smtClean="0"/>
              <a:t>：桶状胸</a:t>
            </a:r>
            <a:endParaRPr lang="en-US" altLang="zh-CN" b="1" dirty="0"/>
          </a:p>
          <a:p>
            <a:pPr marL="400050" lvl="1" indent="0" fontAlgn="auto">
              <a:spcAft>
                <a:spcPts val="0"/>
              </a:spcAft>
              <a:buFont typeface="Arial" panose="020B0604020202020204" pitchFamily="34" charset="0"/>
              <a:buNone/>
              <a:defRPr/>
            </a:pPr>
            <a:r>
              <a:rPr lang="zh-CN" altLang="en-US" b="1" dirty="0"/>
              <a:t>叩：呈过清音</a:t>
            </a:r>
            <a:r>
              <a:rPr lang="zh-CN" altLang="en-US" b="1" dirty="0" smtClean="0"/>
              <a:t>，</a:t>
            </a:r>
            <a:r>
              <a:rPr lang="zh-CN" altLang="en-US" b="1" dirty="0"/>
              <a:t>胸廓</a:t>
            </a:r>
            <a:r>
              <a:rPr lang="zh-CN" altLang="en-US" b="1" dirty="0" smtClean="0"/>
              <a:t>无</a:t>
            </a:r>
            <a:r>
              <a:rPr lang="zh-CN" altLang="en-US" b="1" dirty="0"/>
              <a:t>叩</a:t>
            </a:r>
            <a:r>
              <a:rPr lang="zh-CN" altLang="en-US" b="1" dirty="0" smtClean="0"/>
              <a:t>痛</a:t>
            </a:r>
            <a:endParaRPr lang="en-US" altLang="zh-CN" b="1" dirty="0"/>
          </a:p>
          <a:p>
            <a:pPr marL="400050" lvl="1" indent="0" fontAlgn="auto">
              <a:spcAft>
                <a:spcPts val="0"/>
              </a:spcAft>
              <a:buFont typeface="Arial" panose="020B0604020202020204" pitchFamily="34" charset="0"/>
              <a:buNone/>
              <a:defRPr/>
            </a:pPr>
            <a:r>
              <a:rPr lang="zh-CN" altLang="en-US" b="1" dirty="0"/>
              <a:t>听：双肺呼吸音粗，双</a:t>
            </a:r>
            <a:r>
              <a:rPr lang="zh-CN" altLang="en-US" b="1" dirty="0" smtClean="0"/>
              <a:t>肺</a:t>
            </a:r>
            <a:r>
              <a:rPr lang="zh-CN" altLang="en-US" b="1" dirty="0"/>
              <a:t>散在</a:t>
            </a:r>
            <a:r>
              <a:rPr lang="zh-CN" altLang="en-US" b="1" dirty="0" smtClean="0"/>
              <a:t>哮鸣</a:t>
            </a:r>
            <a:r>
              <a:rPr lang="zh-CN" altLang="en-US" b="1" dirty="0"/>
              <a:t>音</a:t>
            </a:r>
            <a:r>
              <a:rPr lang="zh-CN" altLang="en-US" b="1" dirty="0" smtClean="0"/>
              <a:t>，两肺底少许</a:t>
            </a:r>
            <a:r>
              <a:rPr lang="zh-CN" altLang="en-US" b="1" dirty="0"/>
              <a:t>湿</a:t>
            </a:r>
            <a:r>
              <a:rPr lang="zh-CN" altLang="en-US" b="1" dirty="0" smtClean="0"/>
              <a:t>性啰音。</a:t>
            </a:r>
            <a:r>
              <a:rPr lang="zh-CN" altLang="en-US" b="1" dirty="0"/>
              <a:t>心率</a:t>
            </a:r>
            <a:r>
              <a:rPr lang="en-US" altLang="zh-CN" b="1" dirty="0"/>
              <a:t>90</a:t>
            </a:r>
            <a:r>
              <a:rPr lang="zh-CN" altLang="en-US" b="1" dirty="0"/>
              <a:t>次</a:t>
            </a:r>
            <a:r>
              <a:rPr lang="en-US" altLang="zh-CN" b="1" dirty="0"/>
              <a:t>/</a:t>
            </a:r>
            <a:r>
              <a:rPr lang="zh-CN" altLang="en-US" b="1" dirty="0"/>
              <a:t>分，律齐。未闻及杂音。</a:t>
            </a:r>
            <a:endParaRPr lang="en-US" altLang="zh-CN" b="1" dirty="0"/>
          </a:p>
          <a:p>
            <a:pPr marL="400050" lvl="1" indent="0" fontAlgn="auto">
              <a:spcAft>
                <a:spcPts val="0"/>
              </a:spcAft>
              <a:buFont typeface="Arial" panose="020B0604020202020204" pitchFamily="34" charset="0"/>
              <a:buNone/>
              <a:defRPr/>
            </a:pPr>
            <a:r>
              <a:rPr lang="zh-CN" altLang="en-US" b="1" dirty="0"/>
              <a:t>移动性浊音阴性，双下肢无浮肿</a:t>
            </a:r>
            <a:endParaRPr lang="en-US" altLang="zh-CN" b="1" dirty="0"/>
          </a:p>
          <a:p>
            <a:pPr marL="0" indent="0" fontAlgn="auto">
              <a:spcAft>
                <a:spcPts val="0"/>
              </a:spcAft>
              <a:buFont typeface="Arial" panose="020B0604020202020204" pitchFamily="34" charset="0"/>
              <a:buNone/>
              <a:defRPr/>
            </a:pPr>
            <a:endParaRPr lang="en-US" altLang="zh-CN" sz="2000" dirty="0" smtClean="0"/>
          </a:p>
          <a:p>
            <a:pPr marL="0" indent="0" fontAlgn="auto">
              <a:spcAft>
                <a:spcPts val="0"/>
              </a:spcAft>
              <a:buFont typeface="Arial" panose="020B0604020202020204" pitchFamily="34" charset="0"/>
              <a:buNone/>
              <a:defRPr/>
            </a:pP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113" y="1138238"/>
            <a:ext cx="3908425" cy="635000"/>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入院实验室检查</a:t>
            </a:r>
          </a:p>
        </p:txBody>
      </p:sp>
      <p:graphicFrame>
        <p:nvGraphicFramePr>
          <p:cNvPr id="4" name="表格 3"/>
          <p:cNvGraphicFramePr>
            <a:graphicFrameLocks noGrp="1"/>
          </p:cNvGraphicFramePr>
          <p:nvPr/>
        </p:nvGraphicFramePr>
        <p:xfrm>
          <a:off x="539750" y="2041525"/>
          <a:ext cx="7993063" cy="1316038"/>
        </p:xfrm>
        <a:graphic>
          <a:graphicData uri="http://schemas.openxmlformats.org/drawingml/2006/table">
            <a:tbl>
              <a:tblPr/>
              <a:tblGrid>
                <a:gridCol w="1270708"/>
                <a:gridCol w="1633765"/>
                <a:gridCol w="1556674"/>
                <a:gridCol w="1722033"/>
                <a:gridCol w="1809708"/>
              </a:tblGrid>
              <a:tr h="650387">
                <a:tc rowSpan="2">
                  <a:txBody>
                    <a:bodyPr/>
                    <a:lstStyle/>
                    <a:p>
                      <a:pPr algn="ctr"/>
                      <a:r>
                        <a:rPr lang="zh-CN" altLang="en-US" sz="1800" b="1" kern="100" dirty="0" smtClean="0">
                          <a:solidFill>
                            <a:srgbClr val="C00000"/>
                          </a:solidFill>
                          <a:latin typeface="+mn-lt"/>
                          <a:ea typeface="微软雅黑" panose="020B0503020204020204" pitchFamily="34" charset="-122"/>
                          <a:cs typeface="Times New Roman" panose="02020603050405020304"/>
                        </a:rPr>
                        <a:t>血常规</a:t>
                      </a:r>
                      <a:endParaRPr lang="zh-CN" sz="1800" b="1" kern="100" dirty="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白细胞计数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9</a:t>
                      </a:r>
                      <a:r>
                        <a:rPr lang="en-US" altLang="zh-CN" sz="1800" b="1" kern="100" dirty="0" smtClean="0">
                          <a:latin typeface="+mn-lt"/>
                          <a:ea typeface="微软雅黑" panose="020B0503020204020204" pitchFamily="34" charset="-122"/>
                          <a:cs typeface="Times New Roman" panose="02020603050405020304"/>
                        </a:rPr>
                        <a:t>/L)</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红细胞计数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12</a:t>
                      </a:r>
                      <a:r>
                        <a:rPr lang="en-US" altLang="zh-CN" sz="1800" b="1" kern="100" dirty="0" smtClean="0">
                          <a:latin typeface="+mn-lt"/>
                          <a:ea typeface="微软雅黑" panose="020B0503020204020204" pitchFamily="34" charset="-122"/>
                          <a:cs typeface="Times New Roman" panose="02020603050405020304"/>
                        </a:rPr>
                        <a:t>/L)</a:t>
                      </a:r>
                      <a:endParaRPr lang="zh-CN" altLang="zh-CN" sz="1800" b="1" kern="100" dirty="0" smtClean="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1800" b="1" kern="100" dirty="0" smtClean="0">
                          <a:latin typeface="+mn-lt"/>
                          <a:ea typeface="微软雅黑" panose="020B0503020204020204" pitchFamily="34" charset="-122"/>
                          <a:cs typeface="Times New Roman" panose="02020603050405020304"/>
                        </a:rPr>
                        <a:t>中性粒细胞比率</a:t>
                      </a:r>
                      <a:r>
                        <a:rPr lang="en-US" altLang="zh-CN" sz="1800" b="1" kern="100" dirty="0" smtClean="0">
                          <a:latin typeface="+mn-lt"/>
                          <a:ea typeface="微软雅黑" panose="020B0503020204020204" pitchFamily="34" charset="-122"/>
                          <a:cs typeface="Times New Roman" panose="02020603050405020304"/>
                        </a:rPr>
                        <a:t>(%)</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嗜酸性粒细胞计数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9</a:t>
                      </a:r>
                      <a:r>
                        <a:rPr lang="en-US" altLang="zh-CN" sz="1800" b="1" kern="100" dirty="0" smtClean="0">
                          <a:latin typeface="+mn-lt"/>
                          <a:ea typeface="微软雅黑" panose="020B0503020204020204" pitchFamily="34" charset="-122"/>
                          <a:cs typeface="Times New Roman" panose="02020603050405020304"/>
                        </a:rPr>
                        <a:t>/L)</a:t>
                      </a:r>
                      <a:endParaRPr lang="zh-CN" altLang="zh-CN" sz="1800" b="1" kern="100" dirty="0" smtClean="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5502">
                <a:tc vMerge="1">
                  <a:txBody>
                    <a:bodyPr/>
                    <a:lstStyle/>
                    <a:p>
                      <a:endParaRPr lang="zh-CN"/>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a:latin typeface="+mn-lt"/>
                          <a:ea typeface="微软雅黑" panose="020B0503020204020204" pitchFamily="34" charset="-122"/>
                          <a:cs typeface="Times New Roman" panose="02020603050405020304"/>
                        </a:rPr>
                        <a:t>5.54</a:t>
                      </a: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latin typeface="+mn-lt"/>
                          <a:ea typeface="微软雅黑" panose="020B0503020204020204" pitchFamily="34" charset="-122"/>
                          <a:cs typeface="Times New Roman" panose="02020603050405020304"/>
                        </a:rPr>
                        <a:t>4.16</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latin typeface="+mn-lt"/>
                          <a:ea typeface="微软雅黑" panose="020B0503020204020204" pitchFamily="34" charset="-122"/>
                          <a:cs typeface="Times New Roman" panose="02020603050405020304"/>
                        </a:rPr>
                        <a:t>58.9</a:t>
                      </a: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solidFill>
                            <a:srgbClr val="C00000"/>
                          </a:solidFill>
                          <a:latin typeface="+mn-lt"/>
                          <a:ea typeface="微软雅黑" panose="020B0503020204020204" pitchFamily="34" charset="-122"/>
                          <a:cs typeface="Times New Roman" panose="02020603050405020304"/>
                        </a:rPr>
                        <a:t>1.2</a:t>
                      </a:r>
                      <a:endParaRPr lang="zh-CN" sz="1800" b="1" kern="100" dirty="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表格 6"/>
          <p:cNvGraphicFramePr>
            <a:graphicFrameLocks noGrp="1"/>
          </p:cNvGraphicFramePr>
          <p:nvPr/>
        </p:nvGraphicFramePr>
        <p:xfrm>
          <a:off x="512763" y="3357563"/>
          <a:ext cx="8032750" cy="719137"/>
        </p:xfrm>
        <a:graphic>
          <a:graphicData uri="http://schemas.openxmlformats.org/drawingml/2006/table">
            <a:tbl>
              <a:tblPr/>
              <a:tblGrid>
                <a:gridCol w="1296144"/>
                <a:gridCol w="6736832"/>
              </a:tblGrid>
              <a:tr h="720079">
                <a:tc>
                  <a:txBody>
                    <a:bodyPr/>
                    <a:lstStyle/>
                    <a:p>
                      <a:pPr algn="ctr"/>
                      <a:r>
                        <a:rPr lang="en-US" altLang="zh-CN" sz="1800" b="1" dirty="0" smtClean="0">
                          <a:solidFill>
                            <a:srgbClr val="C00000"/>
                          </a:solidFill>
                          <a:latin typeface="微软雅黑" panose="020B0503020204020204" pitchFamily="34" charset="-122"/>
                          <a:ea typeface="微软雅黑" panose="020B0503020204020204" pitchFamily="34" charset="-122"/>
                        </a:rPr>
                        <a:t>CRP</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127</a:t>
                      </a: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mg/ml</a:t>
                      </a:r>
                      <a:endParaRPr lang="zh-CN" sz="1800" b="1" kern="100" dirty="0">
                        <a:latin typeface="微软雅黑" panose="020B0503020204020204" pitchFamily="34" charset="-122"/>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表格 2"/>
          <p:cNvGraphicFramePr>
            <a:graphicFrameLocks noGrp="1"/>
          </p:cNvGraphicFramePr>
          <p:nvPr/>
        </p:nvGraphicFramePr>
        <p:xfrm>
          <a:off x="539750" y="4941888"/>
          <a:ext cx="4032250" cy="868362"/>
        </p:xfrm>
        <a:graphic>
          <a:graphicData uri="http://schemas.openxmlformats.org/drawingml/2006/table">
            <a:tbl>
              <a:tblPr/>
              <a:tblGrid>
                <a:gridCol w="604867"/>
                <a:gridCol w="1123325"/>
                <a:gridCol w="2304256"/>
              </a:tblGrid>
              <a:tr h="434737">
                <a:tc rowSpan="2">
                  <a:txBody>
                    <a:bodyPr/>
                    <a:lstStyle/>
                    <a:p>
                      <a:pPr algn="ctr"/>
                      <a:r>
                        <a:rPr lang="zh-CN" altLang="en-US" sz="1800" b="1" kern="100" dirty="0" smtClean="0">
                          <a:latin typeface="+mn-lt"/>
                          <a:ea typeface="微软雅黑" panose="020B0503020204020204" pitchFamily="34" charset="-122"/>
                          <a:cs typeface="Times New Roman" panose="02020603050405020304"/>
                        </a:rPr>
                        <a:t>其他</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solidFill>
                            <a:srgbClr val="C00000"/>
                          </a:solidFill>
                          <a:latin typeface="+mn-lt"/>
                          <a:ea typeface="微软雅黑" panose="020B0503020204020204" pitchFamily="34" charset="-122"/>
                          <a:cs typeface="Times New Roman" panose="02020603050405020304"/>
                        </a:rPr>
                        <a:t>心肌酶谱</a:t>
                      </a:r>
                      <a:endParaRPr lang="zh-CN" altLang="zh-CN" sz="1800" b="1" kern="100" dirty="0" smtClean="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solidFill>
                            <a:srgbClr val="C00000"/>
                          </a:solidFill>
                          <a:latin typeface="+mn-lt"/>
                          <a:ea typeface="微软雅黑" panose="020B0503020204020204" pitchFamily="34" charset="-122"/>
                          <a:cs typeface="Times New Roman" panose="02020603050405020304"/>
                        </a:rPr>
                        <a:t>凝血</a:t>
                      </a:r>
                      <a:r>
                        <a:rPr lang="en-US" altLang="zh-CN" sz="1800" b="1" kern="100" dirty="0" smtClean="0">
                          <a:solidFill>
                            <a:srgbClr val="C00000"/>
                          </a:solidFill>
                          <a:latin typeface="+mn-lt"/>
                          <a:ea typeface="微软雅黑" panose="020B0503020204020204" pitchFamily="34" charset="-122"/>
                          <a:cs typeface="Times New Roman" panose="02020603050405020304"/>
                        </a:rPr>
                        <a:t>+D-</a:t>
                      </a:r>
                      <a:r>
                        <a:rPr lang="zh-CN" altLang="en-US" sz="1800" b="1" kern="100" dirty="0" smtClean="0">
                          <a:solidFill>
                            <a:srgbClr val="C00000"/>
                          </a:solidFill>
                          <a:latin typeface="+mn-lt"/>
                          <a:ea typeface="微软雅黑" panose="020B0503020204020204" pitchFamily="34" charset="-122"/>
                          <a:cs typeface="Times New Roman" panose="02020603050405020304"/>
                        </a:rPr>
                        <a:t>二聚体</a:t>
                      </a:r>
                      <a:endParaRPr lang="zh-CN" altLang="zh-CN" sz="1800" b="1" kern="100" dirty="0" smtClean="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4737">
                <a:tc vMerge="1">
                  <a:txBody>
                    <a:bodyPr/>
                    <a:lstStyle/>
                    <a:p>
                      <a:endParaRPr lang="zh-CN"/>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b="1" dirty="0" smtClean="0"/>
                        <a:t>正常</a:t>
                      </a:r>
                      <a:endParaRPr lang="zh-CN" altLang="en-US" b="1" dirty="0"/>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b="1" dirty="0" smtClean="0"/>
                        <a:t>正常</a:t>
                      </a:r>
                      <a:endParaRPr lang="zh-CN" altLang="en-US" b="1" dirty="0"/>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3476625"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入院检查</a:t>
            </a:r>
          </a:p>
        </p:txBody>
      </p:sp>
      <p:graphicFrame>
        <p:nvGraphicFramePr>
          <p:cNvPr id="5" name="表格 4"/>
          <p:cNvGraphicFramePr>
            <a:graphicFrameLocks noGrp="1"/>
          </p:cNvGraphicFramePr>
          <p:nvPr/>
        </p:nvGraphicFramePr>
        <p:xfrm>
          <a:off x="684213" y="1484313"/>
          <a:ext cx="7991475" cy="1301750"/>
        </p:xfrm>
        <a:graphic>
          <a:graphicData uri="http://schemas.openxmlformats.org/drawingml/2006/table">
            <a:tbl>
              <a:tblPr/>
              <a:tblGrid>
                <a:gridCol w="1584325"/>
                <a:gridCol w="6407150"/>
              </a:tblGrid>
              <a:tr h="650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C00000"/>
                          </a:solidFill>
                          <a:effectLst/>
                          <a:latin typeface="微软雅黑" pitchFamily="34" charset="-122"/>
                          <a:ea typeface="微软雅黑" pitchFamily="34" charset="-122"/>
                          <a:cs typeface="Times New Roman" pitchFamily="18" charset="0"/>
                        </a:rPr>
                        <a:t>胸片</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慢支、肺气肿，右肺上叶小结节，主动脉钙化。</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C00000"/>
                          </a:solidFill>
                          <a:effectLst/>
                          <a:latin typeface="微软雅黑" pitchFamily="34" charset="-122"/>
                          <a:ea typeface="微软雅黑" pitchFamily="34" charset="-122"/>
                          <a:cs typeface="Times New Roman" pitchFamily="18" charset="0"/>
                        </a:rPr>
                        <a:t>心电图</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ST-T</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段异常</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Ⅱ    Ⅲ   </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avf  v5 v6 </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低平</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1282700"/>
            <a:ext cx="2665412"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入院诊断</a:t>
            </a:r>
          </a:p>
        </p:txBody>
      </p:sp>
      <p:sp>
        <p:nvSpPr>
          <p:cNvPr id="3" name="内容占位符 2"/>
          <p:cNvSpPr>
            <a:spLocks noGrp="1"/>
          </p:cNvSpPr>
          <p:nvPr>
            <p:ph idx="1"/>
          </p:nvPr>
        </p:nvSpPr>
        <p:spPr>
          <a:xfrm>
            <a:off x="806450" y="2276475"/>
            <a:ext cx="8229600" cy="2366963"/>
          </a:xfrm>
        </p:spPr>
        <p:txBody>
          <a:bodyPr rtlCol="0">
            <a:normAutofit/>
          </a:bodyPr>
          <a:lstStyle/>
          <a:p>
            <a:pPr marL="0" indent="0" fontAlgn="auto">
              <a:spcAft>
                <a:spcPts val="0"/>
              </a:spcAft>
              <a:buFont typeface="Arial" panose="020B0604020202020204" pitchFamily="34" charset="0"/>
              <a:buNone/>
              <a:defRPr/>
            </a:pPr>
            <a:endParaRPr lang="en-US" altLang="zh-CN" dirty="0"/>
          </a:p>
          <a:p>
            <a:pPr marL="0" indent="0" fontAlgn="auto">
              <a:spcAft>
                <a:spcPts val="0"/>
              </a:spcAft>
              <a:buFont typeface="Arial" panose="020B0604020202020204" pitchFamily="34" charset="0"/>
              <a:buNone/>
              <a:defRPr/>
            </a:pPr>
            <a:r>
              <a:rPr lang="zh-CN" altLang="en-US" b="1" dirty="0" smtClean="0"/>
              <a:t>慢性</a:t>
            </a:r>
            <a:r>
              <a:rPr lang="zh-CN" altLang="en-US" b="1" dirty="0"/>
              <a:t>阻塞性肺病急性加重（</a:t>
            </a:r>
            <a:r>
              <a:rPr lang="en-US" altLang="zh-CN" b="1" dirty="0"/>
              <a:t>D</a:t>
            </a:r>
            <a:r>
              <a:rPr lang="zh-CN" altLang="en-US" b="1" dirty="0"/>
              <a:t>组</a:t>
            </a:r>
            <a:r>
              <a:rPr lang="zh-CN" altLang="en-US" b="1" dirty="0" smtClean="0"/>
              <a:t>）</a:t>
            </a:r>
            <a:endParaRPr lang="zh-CN" altLang="en-US" b="1" dirty="0"/>
          </a:p>
          <a:p>
            <a:pPr marL="0" indent="0" fontAlgn="auto">
              <a:spcAft>
                <a:spcPts val="0"/>
              </a:spcAft>
              <a:buFont typeface="Arial" panose="020B0604020202020204" pitchFamily="34" charset="0"/>
              <a:buNone/>
              <a:defRPr/>
            </a:pPr>
            <a:endParaRPr lang="en-US" altLang="zh-CN" dirty="0" smtClean="0"/>
          </a:p>
          <a:p>
            <a:pPr fontAlgn="auto">
              <a:spcAft>
                <a:spcPts val="0"/>
              </a:spcAft>
              <a:buFont typeface="Arial" panose="020B0604020202020204" pitchFamily="34" charset="0"/>
              <a:buChar char="•"/>
              <a:defRPr/>
            </a:pPr>
            <a:endParaRPr lang="en-US" altLang="zh-C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1282700"/>
            <a:ext cx="2665412"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smtClean="0">
                <a:solidFill>
                  <a:srgbClr val="FC9A0A"/>
                </a:solidFill>
                <a:latin typeface="华文琥珀" pitchFamily="2" charset="-122"/>
                <a:ea typeface="华文琥珀" pitchFamily="2" charset="-122"/>
              </a:rPr>
              <a:t>诊断依据</a:t>
            </a:r>
            <a:endParaRPr lang="zh-CN" altLang="en-US" sz="4000" b="1" dirty="0">
              <a:solidFill>
                <a:srgbClr val="FC9A0A"/>
              </a:solidFill>
              <a:latin typeface="华文琥珀" pitchFamily="2" charset="-122"/>
              <a:ea typeface="华文琥珀" pitchFamily="2" charset="-122"/>
            </a:endParaRPr>
          </a:p>
        </p:txBody>
      </p:sp>
      <p:sp>
        <p:nvSpPr>
          <p:cNvPr id="3" name="内容占位符 2"/>
          <p:cNvSpPr>
            <a:spLocks noGrp="1"/>
          </p:cNvSpPr>
          <p:nvPr>
            <p:ph idx="1"/>
          </p:nvPr>
        </p:nvSpPr>
        <p:spPr>
          <a:xfrm>
            <a:off x="806450" y="2276475"/>
            <a:ext cx="8229600" cy="2366963"/>
          </a:xfrm>
        </p:spPr>
        <p:txBody>
          <a:bodyPr rtlCol="0">
            <a:normAutofit lnSpcReduction="10000"/>
          </a:bodyPr>
          <a:lstStyle/>
          <a:p>
            <a:pPr marL="0" indent="0" fontAlgn="auto">
              <a:spcAft>
                <a:spcPts val="0"/>
              </a:spcAft>
              <a:buFont typeface="Arial" panose="020B0604020202020204" pitchFamily="34" charset="0"/>
              <a:buNone/>
              <a:defRPr/>
            </a:pPr>
            <a:endParaRPr lang="en-US" altLang="zh-CN" dirty="0"/>
          </a:p>
          <a:p>
            <a:pPr marL="0" indent="0" fontAlgn="auto">
              <a:spcAft>
                <a:spcPts val="0"/>
              </a:spcAft>
              <a:buFont typeface="Arial" panose="020B0604020202020204" pitchFamily="34" charset="0"/>
              <a:buNone/>
              <a:defRPr/>
            </a:pPr>
            <a:r>
              <a:rPr lang="en-US" altLang="zh-CN" dirty="0" smtClean="0"/>
              <a:t>1</a:t>
            </a:r>
            <a:r>
              <a:rPr lang="zh-CN" altLang="en-US" dirty="0" smtClean="0"/>
              <a:t>、慢性咳痰喘病史，急性加重</a:t>
            </a:r>
            <a:endParaRPr lang="en-US" altLang="zh-CN" dirty="0" smtClean="0"/>
          </a:p>
          <a:p>
            <a:pPr marL="0" indent="0" fontAlgn="auto">
              <a:spcAft>
                <a:spcPts val="0"/>
              </a:spcAft>
              <a:buFont typeface="Arial" panose="020B0604020202020204" pitchFamily="34" charset="0"/>
              <a:buNone/>
              <a:defRPr/>
            </a:pPr>
            <a:r>
              <a:rPr lang="en-US" altLang="zh-CN" dirty="0" smtClean="0"/>
              <a:t>2</a:t>
            </a:r>
            <a:r>
              <a:rPr lang="zh-CN" altLang="en-US" dirty="0" smtClean="0"/>
              <a:t>、肺气肿体征，两肺干湿啰音</a:t>
            </a:r>
            <a:endParaRPr lang="en-US" altLang="zh-CN" dirty="0" smtClean="0"/>
          </a:p>
          <a:p>
            <a:pPr marL="0" indent="0" fontAlgn="auto">
              <a:spcAft>
                <a:spcPts val="0"/>
              </a:spcAft>
              <a:buFont typeface="Arial" panose="020B0604020202020204" pitchFamily="34" charset="0"/>
              <a:buNone/>
              <a:defRPr/>
            </a:pPr>
            <a:r>
              <a:rPr lang="en-US" altLang="zh-CN" dirty="0" smtClean="0"/>
              <a:t>3</a:t>
            </a:r>
            <a:r>
              <a:rPr lang="zh-CN" altLang="en-US" dirty="0" smtClean="0"/>
              <a:t>、吸烟指数</a:t>
            </a:r>
            <a:r>
              <a:rPr lang="en-US" altLang="zh-CN" dirty="0" smtClean="0"/>
              <a:t>800</a:t>
            </a:r>
            <a:r>
              <a:rPr lang="zh-CN" altLang="en-US" dirty="0" smtClean="0"/>
              <a:t>年支</a:t>
            </a:r>
            <a:endParaRPr lang="en-US" altLang="zh-CN" dirty="0" smtClean="0"/>
          </a:p>
          <a:p>
            <a:pPr marL="0" indent="0" fontAlgn="auto">
              <a:spcAft>
                <a:spcPts val="0"/>
              </a:spcAft>
              <a:buFont typeface="Arial" panose="020B0604020202020204" pitchFamily="34" charset="0"/>
              <a:buNone/>
              <a:defRPr/>
            </a:pPr>
            <a:r>
              <a:rPr lang="en-US" altLang="zh-CN" dirty="0" smtClean="0"/>
              <a:t>4</a:t>
            </a:r>
            <a:r>
              <a:rPr lang="zh-CN" altLang="en-US" dirty="0" smtClean="0"/>
              <a:t>、</a:t>
            </a:r>
            <a:r>
              <a:rPr lang="en-US" altLang="zh-CN" dirty="0" smtClean="0"/>
              <a:t>CAT</a:t>
            </a:r>
            <a:r>
              <a:rPr lang="zh-CN" altLang="en-US" dirty="0" smtClean="0"/>
              <a:t>评分</a:t>
            </a:r>
            <a:r>
              <a:rPr lang="en-US" altLang="zh-CN" dirty="0" smtClean="0"/>
              <a:t>12</a:t>
            </a:r>
            <a:r>
              <a:rPr lang="zh-CN" altLang="en-US" dirty="0" smtClean="0"/>
              <a:t>分，去年急性加重一次</a:t>
            </a:r>
            <a:endParaRPr lang="en-US" altLang="zh-CN" dirty="0" smtClean="0"/>
          </a:p>
          <a:p>
            <a:pPr fontAlgn="auto">
              <a:spcAft>
                <a:spcPts val="0"/>
              </a:spcAft>
              <a:buFont typeface="Arial" panose="020B0604020202020204" pitchFamily="34" charset="0"/>
              <a:buChar char="•"/>
              <a:defRPr/>
            </a:pPr>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549275"/>
            <a:ext cx="1439862" cy="633413"/>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smtClean="0">
                <a:solidFill>
                  <a:srgbClr val="FC9A0A"/>
                </a:solidFill>
                <a:latin typeface="华文琥珀" pitchFamily="2" charset="-122"/>
                <a:ea typeface="华文琥珀" pitchFamily="2" charset="-122"/>
              </a:rPr>
              <a:t>治疗</a:t>
            </a:r>
            <a:endParaRPr lang="zh-CN" altLang="en-US" sz="4000" b="1" dirty="0">
              <a:solidFill>
                <a:srgbClr val="FC9A0A"/>
              </a:solidFill>
              <a:latin typeface="华文琥珀" pitchFamily="2" charset="-122"/>
              <a:ea typeface="华文琥珀" pitchFamily="2" charset="-122"/>
            </a:endParaRPr>
          </a:p>
        </p:txBody>
      </p:sp>
      <p:graphicFrame>
        <p:nvGraphicFramePr>
          <p:cNvPr id="83009" name="Group 65"/>
          <p:cNvGraphicFramePr>
            <a:graphicFrameLocks noGrp="1"/>
          </p:cNvGraphicFramePr>
          <p:nvPr/>
        </p:nvGraphicFramePr>
        <p:xfrm>
          <a:off x="468313" y="1609725"/>
          <a:ext cx="8280400" cy="4797425"/>
        </p:xfrm>
        <a:graphic>
          <a:graphicData uri="http://schemas.openxmlformats.org/drawingml/2006/table">
            <a:tbl>
              <a:tblPr/>
              <a:tblGrid>
                <a:gridCol w="1439862"/>
                <a:gridCol w="1871663"/>
                <a:gridCol w="2398712"/>
                <a:gridCol w="2570163"/>
              </a:tblGrid>
              <a:tr h="360363">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1800" b="1" i="0" u="none" strike="noStrike" cap="none" normalizeH="0" baseline="0" smtClean="0">
                          <a:ln>
                            <a:noFill/>
                          </a:ln>
                          <a:solidFill>
                            <a:srgbClr val="FF0000"/>
                          </a:solidFill>
                          <a:effectLst/>
                          <a:latin typeface="黑体" pitchFamily="49" charset="-122"/>
                          <a:ea typeface="黑体" pitchFamily="49" charset="-122"/>
                          <a:cs typeface="Times New Roman" pitchFamily="18" charset="0"/>
                        </a:rPr>
                        <a:t>药物类别</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1800" b="1" i="0" u="none" strike="noStrike" cap="none" normalizeH="0" baseline="0" smtClean="0">
                          <a:ln>
                            <a:noFill/>
                          </a:ln>
                          <a:solidFill>
                            <a:srgbClr val="FF0000"/>
                          </a:solidFill>
                          <a:effectLst/>
                          <a:latin typeface="黑体" pitchFamily="49" charset="-122"/>
                          <a:ea typeface="黑体" pitchFamily="49" charset="-122"/>
                          <a:cs typeface="Arial" charset="0"/>
                        </a:rPr>
                        <a:t>药品名称</a:t>
                      </a:r>
                      <a:endParaRPr kumimoji="0" lang="zh-CN" altLang="en-US" sz="1800" b="1" i="0" u="none" strike="noStrike" cap="none" normalizeH="0" baseline="0" smtClean="0">
                        <a:ln>
                          <a:noFill/>
                        </a:ln>
                        <a:solidFill>
                          <a:srgbClr val="FF0000"/>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1800" b="1" i="0" u="none" strike="noStrike" cap="none" normalizeH="0" baseline="0" smtClean="0">
                          <a:ln>
                            <a:noFill/>
                          </a:ln>
                          <a:solidFill>
                            <a:srgbClr val="FF0000"/>
                          </a:solidFill>
                          <a:effectLst/>
                          <a:latin typeface="黑体" pitchFamily="49" charset="-122"/>
                          <a:ea typeface="黑体" pitchFamily="49" charset="-122"/>
                          <a:cs typeface="Arial" charset="0"/>
                        </a:rPr>
                        <a:t>用法用量</a:t>
                      </a:r>
                      <a:endParaRPr kumimoji="0" lang="zh-CN" altLang="en-US" sz="1800" b="1" i="0" u="none" strike="noStrike" cap="none" normalizeH="0" baseline="0" smtClean="0">
                        <a:ln>
                          <a:noFill/>
                        </a:ln>
                        <a:solidFill>
                          <a:srgbClr val="FF0000"/>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支气管扩张剂</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β</a:t>
                      </a:r>
                      <a:r>
                        <a:rPr kumimoji="0" lang="el-GR" altLang="zh-CN" sz="1600" b="1" i="0" u="none" strike="noStrike" cap="none" normalizeH="0" baseline="-25000" smtClean="0">
                          <a:ln>
                            <a:noFill/>
                          </a:ln>
                          <a:solidFill>
                            <a:schemeClr val="tx1"/>
                          </a:solidFill>
                          <a:effectLst/>
                          <a:latin typeface="黑体" pitchFamily="49" charset="-122"/>
                          <a:ea typeface="黑体" pitchFamily="49" charset="-122"/>
                          <a:cs typeface="Times New Roman" pitchFamily="18" charset="0"/>
                        </a:rPr>
                        <a:t>2</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受体激动剂</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博利康尼</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2ml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雾化吸入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bid</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胆碱能受体阻断剂</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异丙托溴铵</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250ug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雾化吸入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bid </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黄嘌呤类</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多索茶碱</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0.2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静滴，</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q12h</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糖皮质激素</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吸入糖皮质激素</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布地奈德</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2mg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雾化吸入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bid</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口服糖皮质激素</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静脉糖皮质激素</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复方制剂</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支气管扩张剂</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糖皮质激素</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rowSpan="3"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抗生素</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阿奇霉素</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0.5mg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静滴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qd</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头孢唑肟</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3g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静滴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tid</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rowSpan="3"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其他</a:t>
                      </a: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氨溴索</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30mg </a:t>
                      </a:r>
                      <a:r>
                        <a:rPr kumimoji="0" lang="zh-CN" altLang="en-US"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静推 </a:t>
                      </a:r>
                      <a:r>
                        <a:rPr kumimoji="0" lang="en-US"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rPr>
                        <a:t>tid</a:t>
                      </a: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1" i="0" u="none" strike="noStrike" cap="none" normalizeH="0" baseline="0" smtClean="0">
                        <a:ln>
                          <a:noFill/>
                        </a:ln>
                        <a:solidFill>
                          <a:schemeClr val="tx1"/>
                        </a:solidFill>
                        <a:effectLst/>
                        <a:latin typeface="黑体" pitchFamily="49" charset="-122"/>
                        <a:ea typeface="黑体" pitchFamily="49" charset="-122"/>
                        <a:cs typeface="Times New Roman" pitchFamily="18" charset="0"/>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gridSpan="2" vMerge="1">
                  <a:txBody>
                    <a:bodyPr/>
                    <a:lstStyle/>
                    <a:p>
                      <a:endParaRPr lang="zh-CN" altLang="en-US"/>
                    </a:p>
                  </a:txBody>
                  <a:tcPr/>
                </a:tc>
                <a:tc hMerge="1"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微软雅黑" pitchFamily="34" charset="-122"/>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微软雅黑" pitchFamily="34" charset="-122"/>
                      </a:endParaRPr>
                    </a:p>
                  </a:txBody>
                  <a:tcPr marL="61150" marR="61150" marT="31871" marB="3187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txBox="1">
            <a:spLocks/>
          </p:cNvSpPr>
          <p:nvPr/>
        </p:nvSpPr>
        <p:spPr bwMode="auto">
          <a:xfrm>
            <a:off x="-36513" y="260350"/>
            <a:ext cx="8820151" cy="576263"/>
          </a:xfrm>
          <a:prstGeom prst="rect">
            <a:avLst/>
          </a:prstGeom>
          <a:noFill/>
          <a:ln w="9525">
            <a:noFill/>
            <a:miter lim="800000"/>
            <a:headEnd/>
            <a:tailEnd/>
          </a:ln>
        </p:spPr>
        <p:txBody>
          <a:bodyPr/>
          <a:lstStyle/>
          <a:p>
            <a:pPr>
              <a:lnSpc>
                <a:spcPct val="90000"/>
              </a:lnSpc>
            </a:pPr>
            <a:r>
              <a:rPr lang="zh-CN" altLang="en-US" sz="2400" b="1">
                <a:latin typeface="黑体" pitchFamily="49" charset="-122"/>
                <a:ea typeface="黑体" pitchFamily="49" charset="-122"/>
              </a:rPr>
              <a:t>社区医院初诊中慢阻肺误诊率、漏诊率高</a:t>
            </a:r>
          </a:p>
        </p:txBody>
      </p:sp>
      <p:graphicFrame>
        <p:nvGraphicFramePr>
          <p:cNvPr id="3" name="图表 2"/>
          <p:cNvGraphicFramePr>
            <a:graphicFrameLocks/>
          </p:cNvGraphicFramePr>
          <p:nvPr/>
        </p:nvGraphicFramePr>
        <p:xfrm>
          <a:off x="1115616" y="1772816"/>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p:cNvSpPr/>
          <p:nvPr/>
        </p:nvSpPr>
        <p:spPr>
          <a:xfrm>
            <a:off x="755650" y="4953000"/>
            <a:ext cx="7272338" cy="576263"/>
          </a:xfrm>
          <a:prstGeom prst="rect">
            <a:avLst/>
          </a:prstGeom>
        </p:spPr>
        <p:txBody>
          <a:bodyPr>
            <a:spAutoFit/>
          </a:bodyPr>
          <a:lstStyle/>
          <a:p>
            <a:pPr fontAlgn="auto">
              <a:spcBef>
                <a:spcPts val="0"/>
              </a:spcBef>
              <a:spcAft>
                <a:spcPts val="0"/>
              </a:spcAft>
              <a:defRPr/>
            </a:pPr>
            <a:r>
              <a:rPr lang="zh-CN" altLang="en-US" sz="1050" dirty="0">
                <a:latin typeface="黑体" pitchFamily="49" charset="-122"/>
                <a:ea typeface="黑体" pitchFamily="49" charset="-122"/>
              </a:rPr>
              <a:t>一项研究选择进行肺功能检查的</a:t>
            </a:r>
            <a:r>
              <a:rPr lang="en-US" altLang="zh-CN" sz="1050" dirty="0">
                <a:latin typeface="黑体" pitchFamily="49" charset="-122"/>
                <a:ea typeface="黑体" pitchFamily="49" charset="-122"/>
              </a:rPr>
              <a:t>635</a:t>
            </a:r>
            <a:r>
              <a:rPr lang="zh-CN" altLang="en-US" sz="1050" dirty="0">
                <a:latin typeface="黑体" pitchFamily="49" charset="-122"/>
                <a:ea typeface="黑体" pitchFamily="49" charset="-122"/>
              </a:rPr>
              <a:t>例具有吸烟史及（或）环境职业污染接触史及（或）咳嗽、咳痰或呼吸困难史者作为研究对象，，测定第</a:t>
            </a:r>
            <a:r>
              <a:rPr lang="en-US" altLang="zh-CN" sz="1050" dirty="0">
                <a:latin typeface="黑体" pitchFamily="49" charset="-122"/>
                <a:ea typeface="黑体" pitchFamily="49" charset="-122"/>
              </a:rPr>
              <a:t>1</a:t>
            </a:r>
            <a:r>
              <a:rPr lang="zh-CN" altLang="en-US" sz="1050" dirty="0">
                <a:latin typeface="黑体" pitchFamily="49" charset="-122"/>
                <a:ea typeface="黑体" pitchFamily="49" charset="-122"/>
              </a:rPr>
              <a:t>秒用力呼气容积（</a:t>
            </a:r>
            <a:r>
              <a:rPr lang="en-US" altLang="zh-CN" sz="1050" dirty="0">
                <a:latin typeface="黑体" pitchFamily="49" charset="-122"/>
                <a:ea typeface="黑体" pitchFamily="49" charset="-122"/>
              </a:rPr>
              <a:t>FEV1</a:t>
            </a:r>
            <a:r>
              <a:rPr lang="zh-CN" altLang="en-US" sz="1050" dirty="0">
                <a:latin typeface="黑体" pitchFamily="49" charset="-122"/>
                <a:ea typeface="黑体" pitchFamily="49" charset="-122"/>
              </a:rPr>
              <a:t>）占预计值百分比</a:t>
            </a:r>
            <a:r>
              <a:rPr lang="en-US" altLang="zh-CN" sz="1050" dirty="0">
                <a:latin typeface="黑体" pitchFamily="49" charset="-122"/>
                <a:ea typeface="黑体" pitchFamily="49" charset="-122"/>
              </a:rPr>
              <a:t>( FEV1%)</a:t>
            </a:r>
            <a:r>
              <a:rPr lang="zh-CN" altLang="en-US" sz="1050" dirty="0">
                <a:latin typeface="黑体" pitchFamily="49" charset="-122"/>
                <a:ea typeface="黑体" pitchFamily="49" charset="-122"/>
              </a:rPr>
              <a:t>、用力肺活量</a:t>
            </a:r>
            <a:r>
              <a:rPr lang="en-US" altLang="zh-CN" sz="1050" dirty="0">
                <a:latin typeface="黑体" pitchFamily="49" charset="-122"/>
                <a:ea typeface="黑体" pitchFamily="49" charset="-122"/>
              </a:rPr>
              <a:t>(FVC)</a:t>
            </a:r>
            <a:r>
              <a:rPr lang="zh-CN" altLang="en-US" sz="1050" dirty="0">
                <a:latin typeface="黑体" pitchFamily="49" charset="-122"/>
                <a:ea typeface="黑体" pitchFamily="49" charset="-122"/>
              </a:rPr>
              <a:t>和第</a:t>
            </a:r>
            <a:r>
              <a:rPr lang="en-US" altLang="zh-CN" sz="1050" dirty="0">
                <a:latin typeface="黑体" pitchFamily="49" charset="-122"/>
                <a:ea typeface="黑体" pitchFamily="49" charset="-122"/>
              </a:rPr>
              <a:t>1</a:t>
            </a:r>
            <a:r>
              <a:rPr lang="zh-CN" altLang="en-US" sz="1050" dirty="0">
                <a:latin typeface="黑体" pitchFamily="49" charset="-122"/>
                <a:ea typeface="黑体" pitchFamily="49" charset="-122"/>
              </a:rPr>
              <a:t>秒用力呼吸容积</a:t>
            </a:r>
            <a:r>
              <a:rPr lang="en-US" altLang="zh-CN" sz="1050" dirty="0">
                <a:latin typeface="黑体" pitchFamily="49" charset="-122"/>
                <a:ea typeface="黑体" pitchFamily="49" charset="-122"/>
              </a:rPr>
              <a:t>/</a:t>
            </a:r>
            <a:r>
              <a:rPr lang="zh-CN" altLang="en-US" sz="1050" dirty="0">
                <a:latin typeface="黑体" pitchFamily="49" charset="-122"/>
                <a:ea typeface="黑体" pitchFamily="49" charset="-122"/>
              </a:rPr>
              <a:t>用力肺活量（</a:t>
            </a:r>
            <a:r>
              <a:rPr lang="en-US" altLang="zh-CN" sz="1050" dirty="0">
                <a:latin typeface="黑体" pitchFamily="49" charset="-122"/>
                <a:ea typeface="黑体" pitchFamily="49" charset="-122"/>
              </a:rPr>
              <a:t>FEV1/FVC</a:t>
            </a:r>
            <a:r>
              <a:rPr lang="zh-CN" altLang="en-US" sz="1050" dirty="0">
                <a:latin typeface="黑体" pitchFamily="49" charset="-122"/>
                <a:ea typeface="黑体" pitchFamily="49" charset="-122"/>
              </a:rPr>
              <a:t>）等指标。</a:t>
            </a:r>
          </a:p>
        </p:txBody>
      </p:sp>
      <p:sp>
        <p:nvSpPr>
          <p:cNvPr id="24580" name="TextBox 4"/>
          <p:cNvSpPr txBox="1">
            <a:spLocks noChangeArrowheads="1"/>
          </p:cNvSpPr>
          <p:nvPr/>
        </p:nvSpPr>
        <p:spPr bwMode="auto">
          <a:xfrm>
            <a:off x="3132138" y="1557338"/>
            <a:ext cx="3851275" cy="738187"/>
          </a:xfrm>
          <a:prstGeom prst="rect">
            <a:avLst/>
          </a:prstGeom>
          <a:noFill/>
          <a:ln w="9525">
            <a:noFill/>
            <a:miter lim="800000"/>
            <a:headEnd/>
            <a:tailEnd/>
          </a:ln>
        </p:spPr>
        <p:txBody>
          <a:bodyPr>
            <a:spAutoFit/>
          </a:bodyPr>
          <a:lstStyle/>
          <a:p>
            <a:r>
              <a:rPr lang="zh-CN" altLang="en-US" sz="1400">
                <a:latin typeface="黑体" pitchFamily="49" charset="-122"/>
                <a:ea typeface="黑体" pitchFamily="49" charset="-122"/>
              </a:rPr>
              <a:t>初步诊断为慢阻肺的患者，经肺功能检测后，发现</a:t>
            </a:r>
            <a:r>
              <a:rPr lang="en-US" altLang="zh-CN" sz="1400">
                <a:latin typeface="黑体" pitchFamily="49" charset="-122"/>
                <a:ea typeface="黑体" pitchFamily="49" charset="-122"/>
              </a:rPr>
              <a:t>22.92%</a:t>
            </a:r>
            <a:r>
              <a:rPr lang="zh-CN" altLang="en-US" sz="1400">
                <a:latin typeface="黑体" pitchFamily="49" charset="-122"/>
                <a:ea typeface="黑体" pitchFamily="49" charset="-122"/>
              </a:rPr>
              <a:t>的患者不是患有慢阻肺</a:t>
            </a:r>
            <a:endParaRPr lang="en-US" altLang="zh-CN" sz="1400">
              <a:latin typeface="黑体" pitchFamily="49" charset="-122"/>
              <a:ea typeface="黑体" pitchFamily="49" charset="-122"/>
            </a:endParaRPr>
          </a:p>
          <a:p>
            <a:endParaRPr lang="zh-CN" altLang="en-US" sz="1400">
              <a:latin typeface="黑体" pitchFamily="49" charset="-122"/>
              <a:ea typeface="黑体" pitchFamily="49" charset="-122"/>
            </a:endParaRPr>
          </a:p>
        </p:txBody>
      </p:sp>
      <p:sp>
        <p:nvSpPr>
          <p:cNvPr id="24581" name="TextBox 5"/>
          <p:cNvSpPr txBox="1">
            <a:spLocks noChangeArrowheads="1"/>
          </p:cNvSpPr>
          <p:nvPr/>
        </p:nvSpPr>
        <p:spPr bwMode="auto">
          <a:xfrm>
            <a:off x="5057775" y="2997200"/>
            <a:ext cx="3851275" cy="800100"/>
          </a:xfrm>
          <a:prstGeom prst="rect">
            <a:avLst/>
          </a:prstGeom>
          <a:noFill/>
          <a:ln w="9525">
            <a:noFill/>
            <a:miter lim="800000"/>
            <a:headEnd/>
            <a:tailEnd/>
          </a:ln>
        </p:spPr>
        <p:txBody>
          <a:bodyPr>
            <a:spAutoFit/>
          </a:bodyPr>
          <a:lstStyle/>
          <a:p>
            <a:r>
              <a:rPr lang="zh-CN" altLang="en-US" sz="1400">
                <a:latin typeface="黑体" pitchFamily="49" charset="-122"/>
                <a:ea typeface="黑体" pitchFamily="49" charset="-122"/>
              </a:rPr>
              <a:t>初步诊断不符合慢阻肺诊断标准的患者，经肺功能检测后，其中</a:t>
            </a:r>
            <a:r>
              <a:rPr lang="en-US" altLang="zh-CN" sz="1400">
                <a:latin typeface="黑体" pitchFamily="49" charset="-122"/>
                <a:ea typeface="黑体" pitchFamily="49" charset="-122"/>
              </a:rPr>
              <a:t>22.09%</a:t>
            </a:r>
            <a:r>
              <a:rPr lang="zh-CN" altLang="en-US" sz="1400">
                <a:latin typeface="黑体" pitchFamily="49" charset="-122"/>
                <a:ea typeface="黑体" pitchFamily="49" charset="-122"/>
              </a:rPr>
              <a:t>的患者确诊为慢阻肺</a:t>
            </a:r>
            <a:endParaRPr lang="en-US" altLang="zh-CN" sz="1400">
              <a:latin typeface="黑体" pitchFamily="49" charset="-122"/>
              <a:ea typeface="黑体" pitchFamily="49" charset="-122"/>
            </a:endParaRPr>
          </a:p>
          <a:p>
            <a:endParaRPr lang="zh-CN" altLang="en-US">
              <a:latin typeface="黑体" pitchFamily="49" charset="-122"/>
              <a:ea typeface="黑体" pitchFamily="49" charset="-122"/>
            </a:endParaRPr>
          </a:p>
        </p:txBody>
      </p:sp>
      <p:sp>
        <p:nvSpPr>
          <p:cNvPr id="24582" name="矩形 6"/>
          <p:cNvSpPr>
            <a:spLocks noChangeArrowheads="1"/>
          </p:cNvSpPr>
          <p:nvPr/>
        </p:nvSpPr>
        <p:spPr bwMode="auto">
          <a:xfrm>
            <a:off x="138113" y="6562725"/>
            <a:ext cx="6858000" cy="247650"/>
          </a:xfrm>
          <a:prstGeom prst="rect">
            <a:avLst/>
          </a:prstGeom>
          <a:noFill/>
          <a:ln w="9525">
            <a:noFill/>
            <a:miter lim="800000"/>
            <a:headEnd/>
            <a:tailEnd/>
          </a:ln>
        </p:spPr>
        <p:txBody>
          <a:bodyPr>
            <a:spAutoFit/>
          </a:bodyPr>
          <a:lstStyle/>
          <a:p>
            <a:r>
              <a:rPr lang="zh-CN" altLang="en-US" sz="1000">
                <a:latin typeface="黑体" pitchFamily="49" charset="-122"/>
                <a:ea typeface="黑体" pitchFamily="49" charset="-122"/>
              </a:rPr>
              <a:t>黎志成等</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现代诊断和治疗</a:t>
            </a:r>
            <a:r>
              <a:rPr lang="en-US" altLang="zh-CN" sz="1000">
                <a:latin typeface="黑体" pitchFamily="49" charset="-122"/>
                <a:ea typeface="黑体" pitchFamily="49" charset="-122"/>
              </a:rPr>
              <a:t>.2012;23(5):450-451.</a:t>
            </a:r>
            <a:endParaRPr lang="zh-CN" altLang="en-US" sz="10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9475" y="1211263"/>
            <a:ext cx="4916488"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用药后患者病情变化</a:t>
            </a:r>
          </a:p>
        </p:txBody>
      </p:sp>
      <p:sp>
        <p:nvSpPr>
          <p:cNvPr id="3" name="内容占位符 2"/>
          <p:cNvSpPr>
            <a:spLocks noGrp="1"/>
          </p:cNvSpPr>
          <p:nvPr>
            <p:ph idx="1"/>
          </p:nvPr>
        </p:nvSpPr>
        <p:spPr>
          <a:xfrm>
            <a:off x="806450" y="1927225"/>
            <a:ext cx="8229600" cy="4525963"/>
          </a:xfrm>
        </p:spPr>
        <p:txBody>
          <a:bodyPr rtlCol="0">
            <a:normAutofit/>
          </a:bodyPr>
          <a:lstStyle/>
          <a:p>
            <a:pPr marL="0" indent="0" fontAlgn="auto">
              <a:spcAft>
                <a:spcPts val="0"/>
              </a:spcAft>
              <a:buFont typeface="Arial" panose="020B0604020202020204" pitchFamily="34" charset="0"/>
              <a:buNone/>
              <a:defRPr/>
            </a:pPr>
            <a:endParaRPr lang="en-US" altLang="zh-CN" sz="2000" dirty="0"/>
          </a:p>
          <a:p>
            <a:pPr fontAlgn="auto">
              <a:spcAft>
                <a:spcPts val="0"/>
              </a:spcAft>
              <a:buFont typeface="Arial" panose="020B0604020202020204" pitchFamily="34" charset="0"/>
              <a:buChar char="•"/>
              <a:defRPr/>
            </a:pPr>
            <a:r>
              <a:rPr lang="zh-CN" altLang="en-US" sz="2000" b="1" dirty="0"/>
              <a:t>症状：</a:t>
            </a:r>
            <a:endParaRPr lang="en-US" altLang="zh-CN" sz="2000" b="1" dirty="0"/>
          </a:p>
          <a:p>
            <a:pPr fontAlgn="auto">
              <a:spcAft>
                <a:spcPts val="0"/>
              </a:spcAft>
              <a:buFont typeface="Arial" panose="020B0604020202020204" pitchFamily="34" charset="0"/>
              <a:buNone/>
              <a:defRPr/>
            </a:pPr>
            <a:r>
              <a:rPr lang="en-US" altLang="zh-CN" sz="2000" b="1" dirty="0"/>
              <a:t>      </a:t>
            </a:r>
            <a:r>
              <a:rPr lang="en-US" altLang="zh-CN" sz="2000" b="1" dirty="0" smtClean="0"/>
              <a:t>   </a:t>
            </a:r>
            <a:r>
              <a:rPr lang="zh-CN" altLang="en-US" sz="2000" b="1" dirty="0"/>
              <a:t>咳嗽：明显好转</a:t>
            </a:r>
            <a:endParaRPr lang="en-US" altLang="zh-CN" sz="2000" b="1" dirty="0"/>
          </a:p>
          <a:p>
            <a:pPr fontAlgn="auto">
              <a:spcAft>
                <a:spcPts val="0"/>
              </a:spcAft>
              <a:buFont typeface="Arial" panose="020B0604020202020204" pitchFamily="34" charset="0"/>
              <a:buNone/>
              <a:defRPr/>
            </a:pPr>
            <a:r>
              <a:rPr lang="en-US" altLang="zh-CN" sz="2000" b="1" dirty="0"/>
              <a:t>         </a:t>
            </a:r>
            <a:r>
              <a:rPr lang="zh-CN" altLang="en-US" sz="2000" b="1" dirty="0"/>
              <a:t>咳痰</a:t>
            </a:r>
            <a:r>
              <a:rPr lang="en-US" altLang="zh-CN" sz="2000" b="1" dirty="0"/>
              <a:t> </a:t>
            </a:r>
            <a:r>
              <a:rPr lang="zh-CN" altLang="en-US" sz="2000" b="1" dirty="0"/>
              <a:t>：明显好转</a:t>
            </a:r>
            <a:endParaRPr lang="en-US" altLang="zh-CN" sz="2000" b="1" dirty="0"/>
          </a:p>
          <a:p>
            <a:pPr fontAlgn="auto">
              <a:spcAft>
                <a:spcPts val="0"/>
              </a:spcAft>
              <a:buFont typeface="Arial" panose="020B0604020202020204" pitchFamily="34" charset="0"/>
              <a:buNone/>
              <a:defRPr/>
            </a:pPr>
            <a:r>
              <a:rPr lang="zh-CN" altLang="en-US" sz="2000" b="1" dirty="0"/>
              <a:t>         气促、胸闷</a:t>
            </a:r>
            <a:r>
              <a:rPr lang="zh-CN" altLang="en-US" sz="2000" b="1" dirty="0" smtClean="0"/>
              <a:t>：缓解</a:t>
            </a:r>
            <a:endParaRPr lang="en-US" altLang="zh-CN" sz="2000" b="1" dirty="0" smtClean="0"/>
          </a:p>
          <a:p>
            <a:pPr fontAlgn="auto">
              <a:spcAft>
                <a:spcPts val="0"/>
              </a:spcAft>
              <a:buFont typeface="Arial" panose="020B0604020202020204" pitchFamily="34" charset="0"/>
              <a:buChar char="•"/>
              <a:defRPr/>
            </a:pPr>
            <a:r>
              <a:rPr lang="zh-CN" altLang="en-US" sz="2000" b="1" dirty="0" smtClean="0"/>
              <a:t>体征</a:t>
            </a:r>
            <a:r>
              <a:rPr lang="zh-CN" altLang="en-US" sz="2000" b="1" dirty="0"/>
              <a:t>：</a:t>
            </a:r>
            <a:endParaRPr lang="en-US" altLang="zh-CN" sz="2000" b="1" dirty="0"/>
          </a:p>
          <a:p>
            <a:pPr fontAlgn="auto">
              <a:spcAft>
                <a:spcPts val="0"/>
              </a:spcAft>
              <a:buFont typeface="Arial" panose="020B0604020202020204" pitchFamily="34" charset="0"/>
              <a:buNone/>
              <a:defRPr/>
            </a:pPr>
            <a:r>
              <a:rPr lang="zh-CN" altLang="en-US" sz="2000" b="1" dirty="0" smtClean="0"/>
              <a:t>     口唇</a:t>
            </a:r>
            <a:r>
              <a:rPr lang="zh-CN" altLang="en-US" sz="2000" b="1" dirty="0"/>
              <a:t>无紫钳，</a:t>
            </a:r>
            <a:r>
              <a:rPr lang="en-US" altLang="zh-CN" sz="2000" b="1" dirty="0" smtClean="0"/>
              <a:t> </a:t>
            </a:r>
            <a:r>
              <a:rPr lang="zh-CN" altLang="en-US" sz="2000" b="1" dirty="0"/>
              <a:t>呼吸音：呼吸平稳</a:t>
            </a:r>
            <a:r>
              <a:rPr lang="zh-CN" altLang="en-US" sz="2000" b="1" dirty="0" smtClean="0"/>
              <a:t>，双</a:t>
            </a:r>
            <a:r>
              <a:rPr lang="zh-CN" altLang="en-US" sz="2000" b="1" dirty="0"/>
              <a:t>肺呼吸音粗</a:t>
            </a:r>
            <a:r>
              <a:rPr lang="zh-CN" altLang="en-US" sz="2000" b="1" dirty="0" smtClean="0"/>
              <a:t>，未闻干湿</a:t>
            </a:r>
            <a:r>
              <a:rPr lang="zh-CN" altLang="en-US" sz="2000" b="1" dirty="0"/>
              <a:t>性罗音，心率</a:t>
            </a:r>
            <a:r>
              <a:rPr lang="en-US" altLang="zh-CN" sz="2000" b="1" dirty="0"/>
              <a:t>78</a:t>
            </a:r>
            <a:r>
              <a:rPr lang="zh-CN" altLang="en-US" sz="2000" b="1" dirty="0" smtClean="0"/>
              <a:t>次</a:t>
            </a:r>
            <a:r>
              <a:rPr lang="en-US" altLang="zh-CN" sz="2000" b="1" dirty="0" smtClean="0"/>
              <a:t>/</a:t>
            </a:r>
            <a:r>
              <a:rPr lang="zh-CN" altLang="en-US" sz="2000" b="1" dirty="0" smtClean="0"/>
              <a:t>分，</a:t>
            </a:r>
            <a:r>
              <a:rPr lang="zh-CN" altLang="en-US" sz="2000" b="1" dirty="0"/>
              <a:t>心律</a:t>
            </a:r>
            <a:r>
              <a:rPr lang="zh-CN" altLang="en-US" sz="2000" b="1" dirty="0" smtClean="0"/>
              <a:t>齐</a:t>
            </a:r>
            <a:r>
              <a:rPr lang="zh-CN" altLang="en-US" sz="2000" b="1" dirty="0"/>
              <a:t>，无杂音。</a:t>
            </a:r>
            <a:endParaRPr lang="en-US" altLang="zh-CN" sz="2000" b="1" dirty="0"/>
          </a:p>
          <a:p>
            <a:pPr fontAlgn="auto">
              <a:spcAft>
                <a:spcPts val="0"/>
              </a:spcAft>
              <a:buFont typeface="Arial" panose="020B0604020202020204" pitchFamily="34" charset="0"/>
              <a:buNone/>
              <a:defRPr/>
            </a:pPr>
            <a:r>
              <a:rPr lang="en-US" altLang="zh-CN" sz="2000" dirty="0" smtClean="0"/>
              <a:t>      </a:t>
            </a:r>
          </a:p>
          <a:p>
            <a:pPr marL="0" indent="0" fontAlgn="auto">
              <a:spcAft>
                <a:spcPts val="0"/>
              </a:spcAft>
              <a:buFont typeface="Arial" panose="020B0604020202020204" pitchFamily="34" charset="0"/>
              <a:buNone/>
              <a:defRPr/>
            </a:pPr>
            <a:endParaRPr lang="en-US" altLang="zh-CN" sz="2000" dirty="0"/>
          </a:p>
          <a:p>
            <a:pPr fontAlgn="auto">
              <a:spcAft>
                <a:spcPts val="0"/>
              </a:spcAft>
              <a:buFont typeface="Arial" panose="020B0604020202020204" pitchFamily="34" charset="0"/>
              <a:buChar char="•"/>
              <a:defRPr/>
            </a:pPr>
            <a:endParaRPr lang="zh-CN" altLang="en-US" sz="2000" dirty="0"/>
          </a:p>
          <a:p>
            <a:pPr fontAlgn="auto">
              <a:spcAft>
                <a:spcPts val="0"/>
              </a:spcAft>
              <a:buFont typeface="Arial" panose="020B0604020202020204" pitchFamily="34" charset="0"/>
              <a:buChar char="•"/>
              <a:defRPr/>
            </a:pP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113" y="1052513"/>
            <a:ext cx="4268787"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用药后实验室检查</a:t>
            </a:r>
          </a:p>
        </p:txBody>
      </p:sp>
      <p:graphicFrame>
        <p:nvGraphicFramePr>
          <p:cNvPr id="4" name="表格 3"/>
          <p:cNvGraphicFramePr>
            <a:graphicFrameLocks noGrp="1"/>
          </p:cNvGraphicFramePr>
          <p:nvPr/>
        </p:nvGraphicFramePr>
        <p:xfrm>
          <a:off x="611188" y="1897063"/>
          <a:ext cx="7993062" cy="1085850"/>
        </p:xfrm>
        <a:graphic>
          <a:graphicData uri="http://schemas.openxmlformats.org/drawingml/2006/table">
            <a:tbl>
              <a:tblPr/>
              <a:tblGrid>
                <a:gridCol w="1270708"/>
                <a:gridCol w="1633765"/>
                <a:gridCol w="1556674"/>
                <a:gridCol w="1722033"/>
                <a:gridCol w="1809708"/>
              </a:tblGrid>
              <a:tr h="650387">
                <a:tc rowSpan="2">
                  <a:txBody>
                    <a:bodyPr/>
                    <a:lstStyle/>
                    <a:p>
                      <a:pPr algn="ctr"/>
                      <a:r>
                        <a:rPr lang="zh-CN" altLang="en-US" sz="1800" b="1" kern="100" dirty="0" smtClean="0">
                          <a:latin typeface="+mn-lt"/>
                          <a:ea typeface="微软雅黑" panose="020B0503020204020204" pitchFamily="34" charset="-122"/>
                          <a:cs typeface="Times New Roman" panose="02020603050405020304"/>
                        </a:rPr>
                        <a:t>血常规</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白细胞计数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9</a:t>
                      </a:r>
                      <a:r>
                        <a:rPr lang="en-US" altLang="zh-CN" sz="1800" b="1" kern="100" dirty="0" smtClean="0">
                          <a:latin typeface="+mn-lt"/>
                          <a:ea typeface="微软雅黑" panose="020B0503020204020204" pitchFamily="34" charset="-122"/>
                          <a:cs typeface="Times New Roman" panose="02020603050405020304"/>
                        </a:rPr>
                        <a:t>/L)</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红细胞计数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12</a:t>
                      </a:r>
                      <a:r>
                        <a:rPr lang="en-US" altLang="zh-CN" sz="1800" b="1" kern="100" dirty="0" smtClean="0">
                          <a:latin typeface="+mn-lt"/>
                          <a:ea typeface="微软雅黑" panose="020B0503020204020204" pitchFamily="34" charset="-122"/>
                          <a:cs typeface="Times New Roman" panose="02020603050405020304"/>
                        </a:rPr>
                        <a:t>/L)</a:t>
                      </a:r>
                      <a:endParaRPr lang="zh-CN" altLang="zh-CN" sz="1800" b="1" kern="100" dirty="0" smtClean="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1800" b="1" kern="100" dirty="0" smtClean="0">
                          <a:latin typeface="+mn-lt"/>
                          <a:ea typeface="微软雅黑" panose="020B0503020204020204" pitchFamily="34" charset="-122"/>
                          <a:cs typeface="Times New Roman" panose="02020603050405020304"/>
                        </a:rPr>
                        <a:t>中性粒细胞比率</a:t>
                      </a:r>
                      <a:r>
                        <a:rPr lang="en-US" altLang="zh-CN" sz="1800" b="1" kern="100" dirty="0" smtClean="0">
                          <a:latin typeface="+mn-lt"/>
                          <a:ea typeface="微软雅黑" panose="020B0503020204020204" pitchFamily="34" charset="-122"/>
                          <a:cs typeface="Times New Roman" panose="02020603050405020304"/>
                        </a:rPr>
                        <a:t>(%)</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00" dirty="0" smtClean="0">
                          <a:latin typeface="+mn-lt"/>
                          <a:ea typeface="微软雅黑" panose="020B0503020204020204" pitchFamily="34" charset="-122"/>
                          <a:cs typeface="Times New Roman" panose="02020603050405020304"/>
                        </a:rPr>
                        <a:t>嗜酸性粒细胞计数</a:t>
                      </a:r>
                      <a:r>
                        <a:rPr lang="en-US" altLang="zh-CN" sz="1800" b="1" kern="100" dirty="0" smtClean="0">
                          <a:latin typeface="+mn-lt"/>
                          <a:ea typeface="微软雅黑" panose="020B0503020204020204" pitchFamily="34" charset="-122"/>
                          <a:cs typeface="Times New Roman" panose="02020603050405020304"/>
                        </a:rPr>
                        <a:t>(x10</a:t>
                      </a:r>
                      <a:r>
                        <a:rPr lang="en-US" altLang="zh-CN" sz="1800" b="1" kern="100" baseline="30000" dirty="0" smtClean="0">
                          <a:latin typeface="+mn-lt"/>
                          <a:ea typeface="微软雅黑" panose="020B0503020204020204" pitchFamily="34" charset="-122"/>
                          <a:cs typeface="Times New Roman" panose="02020603050405020304"/>
                        </a:rPr>
                        <a:t>9</a:t>
                      </a:r>
                      <a:r>
                        <a:rPr lang="en-US" altLang="zh-CN" sz="1800" b="1" kern="100" dirty="0" smtClean="0">
                          <a:latin typeface="+mn-lt"/>
                          <a:ea typeface="微软雅黑" panose="020B0503020204020204" pitchFamily="34" charset="-122"/>
                          <a:cs typeface="Times New Roman" panose="02020603050405020304"/>
                        </a:rPr>
                        <a:t>/L)</a:t>
                      </a:r>
                      <a:endParaRPr lang="zh-CN" altLang="zh-CN" sz="1800" b="1" kern="100" dirty="0" smtClean="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4737">
                <a:tc vMerge="1">
                  <a:txBody>
                    <a:bodyPr/>
                    <a:lstStyle/>
                    <a:p>
                      <a:endParaRPr lang="zh-CN"/>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a:latin typeface="+mn-lt"/>
                          <a:ea typeface="微软雅黑" panose="020B0503020204020204" pitchFamily="34" charset="-122"/>
                          <a:cs typeface="Times New Roman" panose="02020603050405020304"/>
                        </a:rPr>
                        <a:t>5.54</a:t>
                      </a: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latin typeface="+mn-lt"/>
                          <a:ea typeface="微软雅黑" panose="020B0503020204020204" pitchFamily="34" charset="-122"/>
                          <a:cs typeface="Times New Roman" panose="02020603050405020304"/>
                        </a:rPr>
                        <a:t>4.05</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latin typeface="+mn-lt"/>
                          <a:ea typeface="微软雅黑" panose="020B0503020204020204" pitchFamily="34" charset="-122"/>
                          <a:cs typeface="Times New Roman" panose="02020603050405020304"/>
                        </a:rPr>
                        <a:t>70</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smtClean="0">
                          <a:latin typeface="+mn-lt"/>
                          <a:ea typeface="微软雅黑" panose="020B0503020204020204" pitchFamily="34" charset="-122"/>
                          <a:cs typeface="Times New Roman" panose="02020603050405020304"/>
                        </a:rPr>
                        <a:t>0.72</a:t>
                      </a:r>
                      <a:endParaRPr lang="zh-CN" sz="1800" b="1" kern="100" dirty="0">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71472" y="2991802"/>
          <a:ext cx="8072494" cy="365760"/>
        </p:xfrm>
        <a:graphic>
          <a:graphicData uri="http://schemas.openxmlformats.org/drawingml/2006/table">
            <a:tbl>
              <a:tblPr firstRow="1" bandRow="1">
                <a:tableStyleId>{5C22544A-7EE6-4342-B048-85BDC9FD1C3A}</a:tableStyleId>
              </a:tblPr>
              <a:tblGrid>
                <a:gridCol w="4036247"/>
                <a:gridCol w="4036247"/>
              </a:tblGrid>
              <a:tr h="357190">
                <a:tc>
                  <a:txBody>
                    <a:bodyPr/>
                    <a:lstStyle/>
                    <a:p>
                      <a:endParaRPr lang="zh-CN" altLang="en-US" dirty="0">
                        <a:ln>
                          <a:solidFill>
                            <a:schemeClr val="bg1"/>
                          </a:solidFill>
                        </a:ln>
                      </a:endParaRPr>
                    </a:p>
                  </a:txBody>
                  <a:tcPr>
                    <a:solidFill>
                      <a:schemeClr val="bg1">
                        <a:alpha val="0"/>
                      </a:schemeClr>
                    </a:solidFill>
                  </a:tcPr>
                </a:tc>
                <a:tc>
                  <a:txBody>
                    <a:bodyPr/>
                    <a:lstStyle/>
                    <a:p>
                      <a:endParaRPr lang="zh-CN" altLang="en-US" dirty="0"/>
                    </a:p>
                  </a:txBody>
                  <a:tcPr>
                    <a:solidFill>
                      <a:schemeClr val="bg1"/>
                    </a:solidFill>
                  </a:tcPr>
                </a:tc>
              </a:tr>
            </a:tbl>
          </a:graphicData>
        </a:graphic>
      </p:graphicFrame>
      <p:graphicFrame>
        <p:nvGraphicFramePr>
          <p:cNvPr id="7" name="表格 6"/>
          <p:cNvGraphicFramePr>
            <a:graphicFrameLocks noGrp="1"/>
          </p:cNvGraphicFramePr>
          <p:nvPr/>
        </p:nvGraphicFramePr>
        <p:xfrm>
          <a:off x="611188" y="3000375"/>
          <a:ext cx="7993062" cy="500063"/>
        </p:xfrm>
        <a:graphic>
          <a:graphicData uri="http://schemas.openxmlformats.org/drawingml/2006/table">
            <a:tbl>
              <a:tblPr/>
              <a:tblGrid>
                <a:gridCol w="1349154"/>
                <a:gridCol w="6643734"/>
              </a:tblGrid>
              <a:tr h="500066">
                <a:tc>
                  <a:txBody>
                    <a:bodyPr/>
                    <a:lstStyle/>
                    <a:p>
                      <a:pPr algn="ctr"/>
                      <a:r>
                        <a:rPr lang="en-US" altLang="zh-CN" sz="1800" b="1" dirty="0" smtClean="0">
                          <a:latin typeface="微软雅黑" panose="020B0503020204020204" pitchFamily="34" charset="-122"/>
                          <a:ea typeface="微软雅黑" panose="020B0503020204020204" pitchFamily="34" charset="-122"/>
                        </a:rPr>
                        <a:t>CRP</a:t>
                      </a:r>
                      <a:endParaRPr lang="zh-CN" sz="1800" b="1" kern="100" dirty="0">
                        <a:latin typeface="微软雅黑" panose="020B0503020204020204" pitchFamily="34" charset="-122"/>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&lt;0.5mg/ml</a:t>
                      </a:r>
                      <a:endParaRPr lang="zh-CN" sz="1800" b="1" kern="100" dirty="0">
                        <a:latin typeface="微软雅黑" panose="020B0503020204020204" pitchFamily="34" charset="-122"/>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750" y="1125538"/>
            <a:ext cx="4413250" cy="633412"/>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a:solidFill>
                  <a:srgbClr val="FC9A0A"/>
                </a:solidFill>
                <a:latin typeface="华文琥珀" pitchFamily="2" charset="-122"/>
                <a:ea typeface="华文琥珀" pitchFamily="2" charset="-122"/>
              </a:rPr>
              <a:t>用药后肺功能检查</a:t>
            </a:r>
          </a:p>
        </p:txBody>
      </p:sp>
      <p:sp>
        <p:nvSpPr>
          <p:cNvPr id="3" name="内容占位符 2"/>
          <p:cNvSpPr>
            <a:spLocks noGrp="1"/>
          </p:cNvSpPr>
          <p:nvPr>
            <p:ph idx="1"/>
          </p:nvPr>
        </p:nvSpPr>
        <p:spPr>
          <a:xfrm>
            <a:off x="457200" y="1855788"/>
            <a:ext cx="8229600" cy="4525962"/>
          </a:xfrm>
        </p:spPr>
        <p:txBody>
          <a:bodyPr rtlCol="0">
            <a:normAutofit/>
          </a:bodyPr>
          <a:lstStyle/>
          <a:p>
            <a:pPr fontAlgn="auto">
              <a:spcAft>
                <a:spcPts val="0"/>
              </a:spcAft>
              <a:buFont typeface="Arial" panose="020B0604020202020204" pitchFamily="34" charset="0"/>
              <a:buChar char="•"/>
              <a:defRPr/>
            </a:pPr>
            <a:endParaRPr lang="en-US" altLang="zh-CN" dirty="0" smtClean="0">
              <a:latin typeface="+mn-lt"/>
            </a:endParaRPr>
          </a:p>
          <a:p>
            <a:pPr fontAlgn="auto">
              <a:spcAft>
                <a:spcPts val="0"/>
              </a:spcAft>
              <a:buFont typeface="Arial" panose="020B0604020202020204" pitchFamily="34" charset="0"/>
              <a:buChar char="•"/>
              <a:defRPr/>
            </a:pPr>
            <a:endParaRPr lang="en-US" altLang="zh-CN" dirty="0">
              <a:latin typeface="+mn-lt"/>
            </a:endParaRPr>
          </a:p>
          <a:p>
            <a:pPr fontAlgn="auto">
              <a:spcAft>
                <a:spcPts val="0"/>
              </a:spcAft>
              <a:buFont typeface="Arial" panose="020B0604020202020204" pitchFamily="34" charset="0"/>
              <a:buChar char="•"/>
              <a:defRPr/>
            </a:pPr>
            <a:endParaRPr lang="en-US" altLang="zh-CN" dirty="0" smtClean="0">
              <a:latin typeface="+mn-lt"/>
            </a:endParaRPr>
          </a:p>
          <a:p>
            <a:pPr fontAlgn="auto">
              <a:spcAft>
                <a:spcPts val="0"/>
              </a:spcAft>
              <a:buFont typeface="Arial" panose="020B0604020202020204" pitchFamily="34" charset="0"/>
              <a:buChar char="•"/>
              <a:defRPr/>
            </a:pPr>
            <a:endParaRPr lang="en-US" altLang="zh-CN" dirty="0">
              <a:latin typeface="+mn-lt"/>
            </a:endParaRPr>
          </a:p>
          <a:p>
            <a:pPr fontAlgn="auto">
              <a:spcAft>
                <a:spcPts val="0"/>
              </a:spcAft>
              <a:buFont typeface="Arial" panose="020B0604020202020204" pitchFamily="34" charset="0"/>
              <a:buChar char="•"/>
              <a:defRPr/>
            </a:pPr>
            <a:endParaRPr lang="en-US" altLang="zh-CN" dirty="0">
              <a:latin typeface="+mn-lt"/>
            </a:endParaRPr>
          </a:p>
          <a:p>
            <a:pPr marL="0" indent="0" fontAlgn="auto">
              <a:spcAft>
                <a:spcPts val="0"/>
              </a:spcAft>
              <a:buFont typeface="Arial" panose="020B0604020202020204" pitchFamily="34" charset="0"/>
              <a:buNone/>
              <a:defRPr/>
            </a:pPr>
            <a:r>
              <a:rPr lang="zh-CN" altLang="en-US" dirty="0" smtClean="0">
                <a:latin typeface="+mn-lt"/>
              </a:rPr>
              <a:t>                             </a:t>
            </a:r>
            <a:endParaRPr lang="zh-CN" altLang="en-US" sz="1400" dirty="0">
              <a:latin typeface="+mn-lt"/>
            </a:endParaRPr>
          </a:p>
        </p:txBody>
      </p:sp>
      <p:graphicFrame>
        <p:nvGraphicFramePr>
          <p:cNvPr id="4" name="表格 3"/>
          <p:cNvGraphicFramePr>
            <a:graphicFrameLocks noGrp="1"/>
          </p:cNvGraphicFramePr>
          <p:nvPr/>
        </p:nvGraphicFramePr>
        <p:xfrm>
          <a:off x="1071563" y="2133600"/>
          <a:ext cx="6551612" cy="1084263"/>
        </p:xfrm>
        <a:graphic>
          <a:graphicData uri="http://schemas.openxmlformats.org/drawingml/2006/table">
            <a:tbl>
              <a:tblPr/>
              <a:tblGrid>
                <a:gridCol w="1296144"/>
                <a:gridCol w="1800200"/>
                <a:gridCol w="1800200"/>
                <a:gridCol w="1656080"/>
              </a:tblGrid>
              <a:tr h="650387">
                <a:tc rowSpan="2">
                  <a:txBody>
                    <a:bodyPr/>
                    <a:lstStyle/>
                    <a:p>
                      <a:pPr algn="ctr"/>
                      <a:r>
                        <a:rPr lang="zh-CN" altLang="en-US" sz="1800" b="1" kern="100" dirty="0" smtClean="0">
                          <a:solidFill>
                            <a:schemeClr val="tx1"/>
                          </a:solidFill>
                          <a:latin typeface="+mn-lt"/>
                          <a:ea typeface="微软雅黑" panose="020B0503020204020204" pitchFamily="34" charset="-122"/>
                          <a:cs typeface="Times New Roman" panose="02020603050405020304"/>
                        </a:rPr>
                        <a:t>肺功能检查</a:t>
                      </a:r>
                      <a:endParaRPr lang="zh-CN" sz="1800" b="1" kern="100" dirty="0">
                        <a:solidFill>
                          <a:schemeClr val="tx1"/>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00" dirty="0" smtClean="0">
                          <a:solidFill>
                            <a:schemeClr val="tx1"/>
                          </a:solidFill>
                          <a:latin typeface="+mn-lt"/>
                          <a:ea typeface="微软雅黑" panose="020B0503020204020204" pitchFamily="34" charset="-122"/>
                          <a:cs typeface="Times New Roman" panose="02020603050405020304"/>
                        </a:rPr>
                        <a:t>FEV6(</a:t>
                      </a:r>
                      <a:r>
                        <a:rPr lang="zh-CN" altLang="en-US" sz="1800" b="1" kern="100" dirty="0" smtClean="0">
                          <a:solidFill>
                            <a:schemeClr val="tx1"/>
                          </a:solidFill>
                          <a:latin typeface="+mn-lt"/>
                          <a:ea typeface="微软雅黑" panose="020B0503020204020204" pitchFamily="34" charset="-122"/>
                          <a:cs typeface="Times New Roman" panose="02020603050405020304"/>
                        </a:rPr>
                        <a:t>占预测值</a:t>
                      </a:r>
                      <a:r>
                        <a:rPr lang="en-US" altLang="zh-CN" sz="1800" b="1" kern="100" dirty="0" smtClean="0">
                          <a:solidFill>
                            <a:schemeClr val="tx1"/>
                          </a:solidFill>
                          <a:latin typeface="+mn-lt"/>
                          <a:ea typeface="微软雅黑" panose="020B0503020204020204" pitchFamily="34" charset="-122"/>
                          <a:cs typeface="Times New Roman" panose="02020603050405020304"/>
                        </a:rPr>
                        <a:t>%)</a:t>
                      </a:r>
                      <a:endParaRPr lang="zh-CN" sz="1800" b="1" kern="100" dirty="0">
                        <a:solidFill>
                          <a:schemeClr val="tx1"/>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smtClean="0">
                          <a:solidFill>
                            <a:schemeClr val="tx1"/>
                          </a:solidFill>
                          <a:latin typeface="+mn-lt"/>
                          <a:ea typeface="微软雅黑" panose="020B0503020204020204" pitchFamily="34" charset="-122"/>
                        </a:rPr>
                        <a:t>FEV</a:t>
                      </a:r>
                      <a:r>
                        <a:rPr lang="en-US" altLang="zh-CN" sz="1800" b="1" baseline="-25000" dirty="0" smtClean="0">
                          <a:solidFill>
                            <a:schemeClr val="tx1"/>
                          </a:solidFill>
                          <a:latin typeface="+mn-lt"/>
                          <a:ea typeface="微软雅黑" panose="020B0503020204020204" pitchFamily="34" charset="-122"/>
                        </a:rPr>
                        <a:t>1</a:t>
                      </a:r>
                      <a:r>
                        <a:rPr lang="en-US" altLang="zh-CN" sz="1800" b="1" kern="100" dirty="0" smtClean="0">
                          <a:solidFill>
                            <a:schemeClr val="tx1"/>
                          </a:solidFill>
                          <a:latin typeface="+mn-lt"/>
                          <a:ea typeface="微软雅黑" panose="020B0503020204020204" pitchFamily="34" charset="-122"/>
                          <a:cs typeface="Times New Roman" panose="02020603050405020304"/>
                        </a:rPr>
                        <a:t>(</a:t>
                      </a:r>
                      <a:r>
                        <a:rPr lang="zh-CN" altLang="en-US" sz="1800" b="1" kern="100" dirty="0" smtClean="0">
                          <a:solidFill>
                            <a:schemeClr val="tx1"/>
                          </a:solidFill>
                          <a:latin typeface="+mn-lt"/>
                          <a:ea typeface="微软雅黑" panose="020B0503020204020204" pitchFamily="34" charset="-122"/>
                          <a:cs typeface="Times New Roman" panose="02020603050405020304"/>
                        </a:rPr>
                        <a:t>占预测值</a:t>
                      </a:r>
                      <a:r>
                        <a:rPr lang="en-US" altLang="zh-CN" sz="1800" b="1" kern="100" dirty="0" smtClean="0">
                          <a:solidFill>
                            <a:schemeClr val="tx1"/>
                          </a:solidFill>
                          <a:latin typeface="+mn-lt"/>
                          <a:ea typeface="微软雅黑" panose="020B0503020204020204" pitchFamily="34" charset="-122"/>
                          <a:cs typeface="Times New Roman" panose="02020603050405020304"/>
                        </a:rPr>
                        <a:t>%)</a:t>
                      </a:r>
                      <a:endParaRPr lang="zh-CN" altLang="zh-CN" sz="1800" b="1" kern="100" dirty="0" smtClean="0">
                        <a:solidFill>
                          <a:schemeClr val="tx1"/>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dirty="0" smtClean="0">
                          <a:solidFill>
                            <a:schemeClr val="tx1"/>
                          </a:solidFill>
                          <a:latin typeface="+mn-lt"/>
                          <a:ea typeface="微软雅黑" panose="020B0503020204020204" pitchFamily="34" charset="-122"/>
                        </a:rPr>
                        <a:t>FEV</a:t>
                      </a:r>
                      <a:r>
                        <a:rPr lang="en-US" altLang="zh-CN" sz="1800" b="1" baseline="-25000" dirty="0" smtClean="0">
                          <a:solidFill>
                            <a:schemeClr val="tx1"/>
                          </a:solidFill>
                          <a:latin typeface="+mn-lt"/>
                          <a:ea typeface="微软雅黑" panose="020B0503020204020204" pitchFamily="34" charset="-122"/>
                        </a:rPr>
                        <a:t>1</a:t>
                      </a:r>
                      <a:r>
                        <a:rPr lang="en-US" altLang="zh-CN" sz="1800" b="1" dirty="0" smtClean="0">
                          <a:solidFill>
                            <a:schemeClr val="tx1"/>
                          </a:solidFill>
                          <a:latin typeface="+mn-lt"/>
                          <a:ea typeface="微软雅黑" panose="020B0503020204020204" pitchFamily="34" charset="-122"/>
                        </a:rPr>
                        <a:t>/FEV6</a:t>
                      </a:r>
                      <a:r>
                        <a:rPr lang="zh-CN" altLang="en-US" sz="1800" b="1" dirty="0" smtClean="0">
                          <a:solidFill>
                            <a:schemeClr val="tx1"/>
                          </a:solidFill>
                          <a:latin typeface="+mn-lt"/>
                          <a:ea typeface="微软雅黑" panose="020B0503020204020204" pitchFamily="34" charset="-122"/>
                        </a:rPr>
                        <a:t> </a:t>
                      </a:r>
                      <a:r>
                        <a:rPr lang="en-US" altLang="zh-CN" sz="1800" b="1" dirty="0" smtClean="0">
                          <a:solidFill>
                            <a:schemeClr val="tx1"/>
                          </a:solidFill>
                          <a:latin typeface="+mn-lt"/>
                          <a:ea typeface="微软雅黑" panose="020B0503020204020204" pitchFamily="34" charset="-122"/>
                        </a:rPr>
                        <a:t>(%)</a:t>
                      </a:r>
                      <a:endParaRPr lang="zh-CN" sz="1800" b="1" kern="100" dirty="0">
                        <a:solidFill>
                          <a:schemeClr val="tx1"/>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4975">
                <a:tc vMerge="1">
                  <a:txBody>
                    <a:bodyPr/>
                    <a:lstStyle/>
                    <a:p>
                      <a:endParaRPr lang="zh-CN"/>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1800" b="1" kern="100" dirty="0">
                          <a:solidFill>
                            <a:schemeClr val="tx1"/>
                          </a:solidFill>
                          <a:latin typeface="+mn-lt"/>
                          <a:ea typeface="微软雅黑" panose="020B0503020204020204" pitchFamily="34" charset="-122"/>
                          <a:cs typeface="Times New Roman" panose="02020603050405020304"/>
                        </a:rPr>
                        <a:t>53</a:t>
                      </a: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2400" b="1" kern="100" dirty="0" smtClean="0">
                          <a:solidFill>
                            <a:srgbClr val="C00000"/>
                          </a:solidFill>
                          <a:latin typeface="+mn-lt"/>
                          <a:ea typeface="微软雅黑" panose="020B0503020204020204" pitchFamily="34" charset="-122"/>
                          <a:cs typeface="Times New Roman" panose="02020603050405020304"/>
                        </a:rPr>
                        <a:t>49.5</a:t>
                      </a:r>
                      <a:endParaRPr lang="en-US" altLang="zh-CN" sz="2400" b="1" kern="100" dirty="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2400" b="1" kern="100" dirty="0" smtClean="0">
                          <a:solidFill>
                            <a:srgbClr val="C00000"/>
                          </a:solidFill>
                          <a:latin typeface="+mn-lt"/>
                          <a:ea typeface="微软雅黑" panose="020B0503020204020204" pitchFamily="34" charset="-122"/>
                          <a:cs typeface="Times New Roman" panose="02020603050405020304"/>
                        </a:rPr>
                        <a:t>69</a:t>
                      </a:r>
                      <a:endParaRPr lang="en-US" altLang="zh-CN" sz="2400" b="1" kern="100" dirty="0">
                        <a:solidFill>
                          <a:srgbClr val="C00000"/>
                        </a:solidFill>
                        <a:latin typeface="+mn-lt"/>
                        <a:ea typeface="微软雅黑" panose="020B0503020204020204" pitchFamily="34" charset="-122"/>
                        <a:cs typeface="Times New Roman" panose="02020603050405020304"/>
                      </a:endParaRPr>
                    </a:p>
                  </a:txBody>
                  <a:tcPr marL="61150" marR="61150" marT="31871" marB="3187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9107" name="Picture 2" descr="E:\IMG_6501.JPG"/>
          <p:cNvPicPr>
            <a:picLocks noChangeAspect="1" noChangeArrowheads="1"/>
          </p:cNvPicPr>
          <p:nvPr/>
        </p:nvPicPr>
        <p:blipFill>
          <a:blip r:embed="rId3"/>
          <a:srcRect/>
          <a:stretch>
            <a:fillRect/>
          </a:stretch>
        </p:blipFill>
        <p:spPr bwMode="auto">
          <a:xfrm>
            <a:off x="4714875" y="4000500"/>
            <a:ext cx="2952750" cy="2214563"/>
          </a:xfrm>
          <a:prstGeom prst="rect">
            <a:avLst/>
          </a:prstGeom>
          <a:noFill/>
          <a:ln w="9525">
            <a:noFill/>
            <a:miter lim="800000"/>
            <a:headEnd/>
            <a:tailEnd/>
          </a:ln>
        </p:spPr>
      </p:pic>
      <p:pic>
        <p:nvPicPr>
          <p:cNvPr id="89108" name="Picture 2" descr="E:\IMG_6502.JPG"/>
          <p:cNvPicPr>
            <a:picLocks noChangeAspect="1" noChangeArrowheads="1"/>
          </p:cNvPicPr>
          <p:nvPr/>
        </p:nvPicPr>
        <p:blipFill>
          <a:blip r:embed="rId4"/>
          <a:srcRect/>
          <a:stretch>
            <a:fillRect/>
          </a:stretch>
        </p:blipFill>
        <p:spPr bwMode="auto">
          <a:xfrm>
            <a:off x="1095375" y="4000500"/>
            <a:ext cx="3048000" cy="2286000"/>
          </a:xfrm>
          <a:prstGeom prst="rect">
            <a:avLst/>
          </a:prstGeom>
          <a:noFill/>
          <a:ln w="9525">
            <a:noFill/>
            <a:miter lim="800000"/>
            <a:headEnd/>
            <a:tailEnd/>
          </a:ln>
        </p:spPr>
      </p:pic>
      <p:sp>
        <p:nvSpPr>
          <p:cNvPr id="5" name="上箭头 4"/>
          <p:cNvSpPr/>
          <p:nvPr/>
        </p:nvSpPr>
        <p:spPr>
          <a:xfrm>
            <a:off x="5003800" y="3213100"/>
            <a:ext cx="288925" cy="431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上箭头 7"/>
          <p:cNvSpPr/>
          <p:nvPr/>
        </p:nvSpPr>
        <p:spPr>
          <a:xfrm>
            <a:off x="6659563" y="3200400"/>
            <a:ext cx="288925" cy="431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TextBox 5"/>
          <p:cNvSpPr txBox="1">
            <a:spLocks noChangeArrowheads="1"/>
          </p:cNvSpPr>
          <p:nvPr/>
        </p:nvSpPr>
        <p:spPr bwMode="auto">
          <a:xfrm>
            <a:off x="4875213" y="3651250"/>
            <a:ext cx="1225550" cy="461963"/>
          </a:xfrm>
          <a:prstGeom prst="rect">
            <a:avLst/>
          </a:prstGeom>
          <a:noFill/>
          <a:ln w="9525">
            <a:noFill/>
            <a:miter lim="800000"/>
            <a:headEnd/>
            <a:tailEnd/>
          </a:ln>
        </p:spPr>
        <p:txBody>
          <a:bodyPr>
            <a:spAutoFit/>
          </a:bodyPr>
          <a:lstStyle/>
          <a:p>
            <a:r>
              <a:rPr lang="en-US" altLang="zh-CN" sz="2400" b="1">
                <a:ea typeface="微软雅黑" pitchFamily="34" charset="-122"/>
              </a:rPr>
              <a:t>21</a:t>
            </a:r>
            <a:endParaRPr lang="zh-CN" altLang="en-US" sz="2400" b="1">
              <a:ea typeface="微软雅黑" pitchFamily="34" charset="-122"/>
            </a:endParaRPr>
          </a:p>
        </p:txBody>
      </p:sp>
      <p:sp>
        <p:nvSpPr>
          <p:cNvPr id="10" name="TextBox 9"/>
          <p:cNvSpPr txBox="1">
            <a:spLocks noChangeArrowheads="1"/>
          </p:cNvSpPr>
          <p:nvPr/>
        </p:nvSpPr>
        <p:spPr bwMode="auto">
          <a:xfrm>
            <a:off x="6532563" y="3651250"/>
            <a:ext cx="1225550" cy="461963"/>
          </a:xfrm>
          <a:prstGeom prst="rect">
            <a:avLst/>
          </a:prstGeom>
          <a:noFill/>
          <a:ln w="9525">
            <a:noFill/>
            <a:miter lim="800000"/>
            <a:headEnd/>
            <a:tailEnd/>
          </a:ln>
        </p:spPr>
        <p:txBody>
          <a:bodyPr>
            <a:spAutoFit/>
          </a:bodyPr>
          <a:lstStyle/>
          <a:p>
            <a:r>
              <a:rPr lang="en-US" altLang="zh-CN" sz="2400" b="1">
                <a:ea typeface="微软雅黑" pitchFamily="34" charset="-122"/>
              </a:rPr>
              <a:t>59</a:t>
            </a:r>
            <a:endParaRPr lang="zh-CN" altLang="en-US" sz="2400" b="1">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549275"/>
            <a:ext cx="2663825" cy="561975"/>
          </a:xfrm>
        </p:spPr>
        <p:style>
          <a:lnRef idx="1">
            <a:schemeClr val="accent3"/>
          </a:lnRef>
          <a:fillRef idx="2">
            <a:schemeClr val="accent3"/>
          </a:fillRef>
          <a:effectRef idx="1">
            <a:schemeClr val="accent3"/>
          </a:effectRef>
          <a:fontRef idx="minor">
            <a:schemeClr val="dk1"/>
          </a:fontRef>
        </p:style>
        <p:txBody>
          <a:bodyPr rtlCol="0">
            <a:noAutofit/>
          </a:bodyPr>
          <a:lstStyle/>
          <a:p>
            <a:pPr fontAlgn="auto">
              <a:spcAft>
                <a:spcPts val="0"/>
              </a:spcAft>
              <a:defRPr/>
            </a:pPr>
            <a:r>
              <a:rPr lang="zh-CN" altLang="en-US" sz="4000" b="1" dirty="0" smtClean="0">
                <a:solidFill>
                  <a:srgbClr val="FC9A0A"/>
                </a:solidFill>
                <a:latin typeface="华文琥珀" pitchFamily="2" charset="-122"/>
                <a:ea typeface="华文琥珀" pitchFamily="2" charset="-122"/>
              </a:rPr>
              <a:t>出院诊断</a:t>
            </a:r>
            <a:endParaRPr lang="zh-CN" altLang="en-US" sz="4000" b="1" dirty="0">
              <a:solidFill>
                <a:srgbClr val="FC9A0A"/>
              </a:solidFill>
              <a:latin typeface="华文琥珀" pitchFamily="2" charset="-122"/>
              <a:ea typeface="华文琥珀" pitchFamily="2" charset="-122"/>
            </a:endParaRPr>
          </a:p>
        </p:txBody>
      </p:sp>
      <p:sp>
        <p:nvSpPr>
          <p:cNvPr id="91138" name="内容占位符 2"/>
          <p:cNvSpPr>
            <a:spLocks noGrp="1"/>
          </p:cNvSpPr>
          <p:nvPr>
            <p:ph idx="1"/>
          </p:nvPr>
        </p:nvSpPr>
        <p:spPr>
          <a:xfrm>
            <a:off x="457200" y="1600200"/>
            <a:ext cx="8229600" cy="4525963"/>
          </a:xfrm>
        </p:spPr>
        <p:txBody>
          <a:bodyPr/>
          <a:lstStyle/>
          <a:p>
            <a:r>
              <a:rPr lang="zh-CN" altLang="en-US" b="1" smtClean="0"/>
              <a:t>慢性阻塞性肺病急性加重，</a:t>
            </a:r>
            <a:r>
              <a:rPr lang="en-US" altLang="zh-CN" b="1" smtClean="0"/>
              <a:t>GOLD</a:t>
            </a:r>
            <a:r>
              <a:rPr lang="zh-CN" altLang="en-US" b="1" smtClean="0"/>
              <a:t>肺功能</a:t>
            </a:r>
            <a:r>
              <a:rPr lang="en-US" altLang="zh-CN" b="1" smtClean="0"/>
              <a:t>3</a:t>
            </a:r>
            <a:r>
              <a:rPr lang="zh-CN" altLang="en-US" b="1" smtClean="0"/>
              <a:t>级，</a:t>
            </a:r>
            <a:r>
              <a:rPr lang="en-US" altLang="zh-CN" b="1" smtClean="0"/>
              <a:t>D</a:t>
            </a:r>
            <a:r>
              <a:rPr lang="zh-CN" altLang="en-US" b="1" smtClean="0"/>
              <a:t>组</a:t>
            </a:r>
            <a:endParaRPr lang="en-US" altLang="zh-CN" b="1"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549275"/>
            <a:ext cx="2663825" cy="561975"/>
          </a:xfrm>
        </p:spPr>
        <p:style>
          <a:lnRef idx="1">
            <a:schemeClr val="accent3"/>
          </a:lnRef>
          <a:fillRef idx="2">
            <a:schemeClr val="accent3"/>
          </a:fillRef>
          <a:effectRef idx="1">
            <a:schemeClr val="accent3"/>
          </a:effectRef>
          <a:fontRef idx="minor">
            <a:schemeClr val="dk1"/>
          </a:fontRef>
        </p:style>
        <p:txBody>
          <a:bodyPr>
            <a:noAutofit/>
          </a:bodyPr>
          <a:lstStyle/>
          <a:p>
            <a:r>
              <a:rPr lang="zh-CN" altLang="en-US" sz="4000" b="1" smtClean="0">
                <a:solidFill>
                  <a:srgbClr val="FC9A0A"/>
                </a:solidFill>
                <a:latin typeface="华文琥珀"/>
                <a:ea typeface="华文琥珀"/>
                <a:cs typeface="华文琥珀"/>
              </a:rPr>
              <a:t>出院医嘱</a:t>
            </a:r>
          </a:p>
        </p:txBody>
      </p:sp>
      <p:sp>
        <p:nvSpPr>
          <p:cNvPr id="4" name="内容占位符 2"/>
          <p:cNvSpPr>
            <a:spLocks noGrp="1"/>
          </p:cNvSpPr>
          <p:nvPr>
            <p:ph idx="1"/>
          </p:nvPr>
        </p:nvSpPr>
        <p:spPr>
          <a:xfrm>
            <a:off x="457200" y="1600200"/>
            <a:ext cx="8229600" cy="4525963"/>
          </a:xfrm>
        </p:spPr>
        <p:txBody>
          <a:bodyPr>
            <a:normAutofit/>
          </a:bodyPr>
          <a:lstStyle/>
          <a:p>
            <a:pPr>
              <a:lnSpc>
                <a:spcPct val="80000"/>
              </a:lnSpc>
              <a:buFont typeface="Arial" charset="0"/>
              <a:buNone/>
            </a:pPr>
            <a:r>
              <a:rPr lang="en-US" altLang="zh-CN" sz="2600" b="1" smtClean="0"/>
              <a:t>1</a:t>
            </a:r>
            <a:r>
              <a:rPr lang="zh-CN" altLang="en-US" sz="2600" b="1" smtClean="0"/>
              <a:t>、戒烟，避免受凉 ，呼吸肌功能锻炼。</a:t>
            </a:r>
            <a:endParaRPr lang="en-US" altLang="zh-CN" sz="2600" b="1" smtClean="0"/>
          </a:p>
          <a:p>
            <a:pPr>
              <a:lnSpc>
                <a:spcPct val="80000"/>
              </a:lnSpc>
              <a:buFont typeface="Arial" charset="0"/>
              <a:buNone/>
            </a:pPr>
            <a:r>
              <a:rPr lang="en-US" altLang="zh-CN" sz="2600" b="1" smtClean="0"/>
              <a:t>2</a:t>
            </a:r>
            <a:r>
              <a:rPr lang="zh-CN" altLang="en-US" sz="2600" b="1" smtClean="0"/>
              <a:t>、噻托溴铵 </a:t>
            </a:r>
            <a:r>
              <a:rPr lang="en-US" altLang="zh-CN" sz="2600" b="1" smtClean="0"/>
              <a:t>1</a:t>
            </a:r>
            <a:r>
              <a:rPr lang="zh-CN" altLang="en-US" sz="2600" b="1" smtClean="0"/>
              <a:t>吸 </a:t>
            </a:r>
            <a:r>
              <a:rPr lang="en-US" altLang="zh-CN" sz="2600" b="1" smtClean="0"/>
              <a:t>qd</a:t>
            </a:r>
          </a:p>
          <a:p>
            <a:pPr>
              <a:lnSpc>
                <a:spcPct val="80000"/>
              </a:lnSpc>
              <a:buFont typeface="Arial" charset="0"/>
              <a:buNone/>
            </a:pPr>
            <a:r>
              <a:rPr lang="en-US" altLang="zh-CN" sz="2600" b="1" smtClean="0"/>
              <a:t>3</a:t>
            </a:r>
            <a:r>
              <a:rPr lang="zh-CN" altLang="en-US" sz="2600" b="1" smtClean="0"/>
              <a:t>、随诊，</a:t>
            </a:r>
            <a:r>
              <a:rPr lang="en-US" altLang="zh-CN" sz="2600" b="1" smtClean="0"/>
              <a:t>3</a:t>
            </a:r>
            <a:r>
              <a:rPr lang="zh-CN" altLang="en-US" sz="2600" b="1" smtClean="0"/>
              <a:t>月后复查肺功能。</a:t>
            </a:r>
            <a:endParaRPr lang="en-US" altLang="zh-CN" sz="2600" b="1"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8"/>
          <p:cNvSpPr txBox="1">
            <a:spLocks noChangeArrowheads="1"/>
          </p:cNvSpPr>
          <p:nvPr/>
        </p:nvSpPr>
        <p:spPr bwMode="auto">
          <a:xfrm>
            <a:off x="2890838" y="169863"/>
            <a:ext cx="2994025" cy="522287"/>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zh-CN" altLang="en-US" sz="2800" b="1" dirty="0" smtClean="0">
                <a:solidFill>
                  <a:schemeClr val="tx1">
                    <a:lumMod val="85000"/>
                    <a:lumOff val="15000"/>
                  </a:schemeClr>
                </a:solidFill>
                <a:latin typeface="黑体" pitchFamily="49" charset="-122"/>
                <a:ea typeface="黑体" pitchFamily="49" charset="-122"/>
              </a:rPr>
              <a:t>主要内容</a:t>
            </a:r>
          </a:p>
        </p:txBody>
      </p:sp>
      <p:sp>
        <p:nvSpPr>
          <p:cNvPr id="35" name="矩形 34"/>
          <p:cNvSpPr/>
          <p:nvPr/>
        </p:nvSpPr>
        <p:spPr>
          <a:xfrm>
            <a:off x="2072046" y="1676618"/>
            <a:ext cx="5511151"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36" name="矩形 35"/>
          <p:cNvSpPr/>
          <p:nvPr/>
        </p:nvSpPr>
        <p:spPr>
          <a:xfrm>
            <a:off x="1314450" y="1651000"/>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95238" name="TextBox 6"/>
          <p:cNvSpPr txBox="1">
            <a:spLocks noChangeArrowheads="1"/>
          </p:cNvSpPr>
          <p:nvPr/>
        </p:nvSpPr>
        <p:spPr bwMode="auto">
          <a:xfrm>
            <a:off x="1392238" y="1881188"/>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01</a:t>
            </a:r>
            <a:endParaRPr lang="zh-CN" altLang="en-US" sz="2000" b="1">
              <a:solidFill>
                <a:schemeClr val="bg1"/>
              </a:solidFill>
              <a:latin typeface="黑体" pitchFamily="49" charset="-122"/>
              <a:ea typeface="黑体" pitchFamily="49" charset="-122"/>
            </a:endParaRPr>
          </a:p>
        </p:txBody>
      </p:sp>
      <p:sp>
        <p:nvSpPr>
          <p:cNvPr id="38" name="TextBox 7"/>
          <p:cNvSpPr txBox="1">
            <a:spLocks noChangeArrowheads="1"/>
          </p:cNvSpPr>
          <p:nvPr/>
        </p:nvSpPr>
        <p:spPr bwMode="auto">
          <a:xfrm>
            <a:off x="2174875" y="1893888"/>
            <a:ext cx="4471988" cy="708025"/>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auto">
              <a:spcBef>
                <a:spcPts val="0"/>
              </a:spcBef>
              <a:spcAft>
                <a:spcPts val="0"/>
              </a:spcAft>
              <a:defRPr/>
            </a:pPr>
            <a:r>
              <a:rPr lang="zh-CN" altLang="zh-CN" sz="2000" b="1" dirty="0" smtClean="0">
                <a:solidFill>
                  <a:schemeClr val="bg1">
                    <a:lumMod val="85000"/>
                  </a:schemeClr>
                </a:solidFill>
                <a:latin typeface="黑体" pitchFamily="49" charset="-122"/>
                <a:ea typeface="黑体" pitchFamily="49" charset="-122"/>
              </a:rPr>
              <a:t>基层</a:t>
            </a:r>
            <a:r>
              <a:rPr lang="zh-CN" altLang="zh-CN" sz="2000" b="1" dirty="0">
                <a:solidFill>
                  <a:schemeClr val="bg1">
                    <a:lumMod val="85000"/>
                  </a:schemeClr>
                </a:solidFill>
                <a:latin typeface="黑体" pitchFamily="49" charset="-122"/>
                <a:ea typeface="黑体" pitchFamily="49" charset="-122"/>
              </a:rPr>
              <a:t>医院慢阻肺诊疗现状</a:t>
            </a:r>
          </a:p>
          <a:p>
            <a:pPr fontAlgn="auto">
              <a:spcBef>
                <a:spcPts val="0"/>
              </a:spcBef>
              <a:spcAft>
                <a:spcPts val="0"/>
              </a:spcAft>
              <a:defRPr/>
            </a:pPr>
            <a:endParaRPr lang="en-US" altLang="zh-CN" sz="2000" b="1" dirty="0">
              <a:solidFill>
                <a:schemeClr val="bg1">
                  <a:lumMod val="85000"/>
                </a:schemeClr>
              </a:solidFill>
              <a:latin typeface="黑体" pitchFamily="49" charset="-122"/>
              <a:ea typeface="黑体" pitchFamily="49" charset="-122"/>
            </a:endParaRPr>
          </a:p>
        </p:txBody>
      </p:sp>
      <p:sp>
        <p:nvSpPr>
          <p:cNvPr id="39" name="矩形 38"/>
          <p:cNvSpPr/>
          <p:nvPr/>
        </p:nvSpPr>
        <p:spPr>
          <a:xfrm>
            <a:off x="2073750" y="2707260"/>
            <a:ext cx="5509447"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0" name="矩形 39"/>
          <p:cNvSpPr/>
          <p:nvPr/>
        </p:nvSpPr>
        <p:spPr>
          <a:xfrm>
            <a:off x="1316038" y="2682875"/>
            <a:ext cx="711200"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95244" name="TextBox 10"/>
          <p:cNvSpPr txBox="1">
            <a:spLocks noChangeArrowheads="1"/>
          </p:cNvSpPr>
          <p:nvPr/>
        </p:nvSpPr>
        <p:spPr bwMode="auto">
          <a:xfrm>
            <a:off x="1395413" y="2911475"/>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02</a:t>
            </a:r>
            <a:endParaRPr lang="zh-CN" altLang="en-US" sz="2000" b="1">
              <a:solidFill>
                <a:schemeClr val="bg1"/>
              </a:solidFill>
              <a:latin typeface="黑体" pitchFamily="49" charset="-122"/>
              <a:ea typeface="黑体" pitchFamily="49" charset="-122"/>
            </a:endParaRPr>
          </a:p>
        </p:txBody>
      </p:sp>
      <p:sp>
        <p:nvSpPr>
          <p:cNvPr id="42" name="TextBox 41"/>
          <p:cNvSpPr txBox="1"/>
          <p:nvPr/>
        </p:nvSpPr>
        <p:spPr>
          <a:xfrm>
            <a:off x="2163763" y="2884488"/>
            <a:ext cx="4903787" cy="400050"/>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推进基层医院慢阻肺规范化诊疗</a:t>
            </a:r>
            <a:endParaRPr lang="en-US" altLang="zh-CN" sz="2000" b="1" dirty="0">
              <a:solidFill>
                <a:schemeClr val="bg1">
                  <a:lumMod val="85000"/>
                </a:schemeClr>
              </a:solidFill>
              <a:latin typeface="黑体" pitchFamily="49" charset="-122"/>
              <a:ea typeface="黑体" pitchFamily="49" charset="-122"/>
            </a:endParaRPr>
          </a:p>
        </p:txBody>
      </p:sp>
      <p:sp>
        <p:nvSpPr>
          <p:cNvPr id="43" name="矩形 42"/>
          <p:cNvSpPr/>
          <p:nvPr/>
        </p:nvSpPr>
        <p:spPr>
          <a:xfrm>
            <a:off x="2065218" y="3774996"/>
            <a:ext cx="5517979"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44" name="矩形 43"/>
          <p:cNvSpPr/>
          <p:nvPr/>
        </p:nvSpPr>
        <p:spPr>
          <a:xfrm>
            <a:off x="1306513" y="37496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95250" name="TextBox 14"/>
          <p:cNvSpPr txBox="1">
            <a:spLocks noChangeArrowheads="1"/>
          </p:cNvSpPr>
          <p:nvPr/>
        </p:nvSpPr>
        <p:spPr bwMode="auto">
          <a:xfrm>
            <a:off x="1385888" y="39798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03</a:t>
            </a:r>
            <a:endParaRPr lang="zh-CN" altLang="en-US" sz="2000" b="1">
              <a:solidFill>
                <a:schemeClr val="bg1"/>
              </a:solidFill>
              <a:latin typeface="黑体" pitchFamily="49" charset="-122"/>
              <a:ea typeface="黑体" pitchFamily="49" charset="-122"/>
            </a:endParaRPr>
          </a:p>
        </p:txBody>
      </p:sp>
      <p:sp>
        <p:nvSpPr>
          <p:cNvPr id="46" name="TextBox 45"/>
          <p:cNvSpPr txBox="1"/>
          <p:nvPr/>
        </p:nvSpPr>
        <p:spPr>
          <a:xfrm>
            <a:off x="2139950" y="3990975"/>
            <a:ext cx="5427663" cy="401638"/>
          </a:xfrm>
          <a:prstGeom prst="rect">
            <a:avLst/>
          </a:prstGeom>
          <a:noFill/>
        </p:spPr>
        <p:txBody>
          <a:bodyPr>
            <a:spAutoFit/>
          </a:bodyPr>
          <a:lstStyle/>
          <a:p>
            <a:pPr fontAlgn="auto">
              <a:spcBef>
                <a:spcPts val="0"/>
              </a:spcBef>
              <a:spcAft>
                <a:spcPts val="0"/>
              </a:spcAft>
              <a:defRPr/>
            </a:pPr>
            <a:r>
              <a:rPr lang="zh-CN" altLang="en-US" sz="2000" b="1" dirty="0">
                <a:solidFill>
                  <a:schemeClr val="bg1">
                    <a:lumMod val="85000"/>
                  </a:schemeClr>
                </a:solidFill>
                <a:latin typeface="黑体" pitchFamily="49" charset="-122"/>
                <a:ea typeface="黑体" pitchFamily="49" charset="-122"/>
              </a:rPr>
              <a:t>典型病历</a:t>
            </a:r>
            <a:endParaRPr lang="en-US" altLang="zh-CN" sz="2000" b="1" dirty="0">
              <a:solidFill>
                <a:schemeClr val="bg1">
                  <a:lumMod val="85000"/>
                </a:schemeClr>
              </a:solidFill>
              <a:latin typeface="黑体" pitchFamily="49" charset="-122"/>
              <a:ea typeface="黑体" pitchFamily="49" charset="-122"/>
            </a:endParaRPr>
          </a:p>
        </p:txBody>
      </p:sp>
      <p:sp>
        <p:nvSpPr>
          <p:cNvPr id="15" name="矩形 14"/>
          <p:cNvSpPr/>
          <p:nvPr/>
        </p:nvSpPr>
        <p:spPr>
          <a:xfrm>
            <a:off x="2074011" y="4841790"/>
            <a:ext cx="5509186" cy="850336"/>
          </a:xfrm>
          <a:prstGeom prst="rect">
            <a:avLst/>
          </a:prstGeom>
          <a:solidFill>
            <a:srgbClr val="5CA869">
              <a:alpha val="96000"/>
            </a:srgbClr>
          </a:solidFill>
          <a:ln>
            <a:noFill/>
          </a:ln>
          <a:effectLst>
            <a:glow rad="38100">
              <a:srgbClr val="5CA869"/>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solidFill>
                <a:schemeClr val="tx1"/>
              </a:solidFill>
              <a:latin typeface="黑体" pitchFamily="49" charset="-122"/>
              <a:ea typeface="黑体" pitchFamily="49" charset="-122"/>
            </a:endParaRPr>
          </a:p>
        </p:txBody>
      </p:sp>
      <p:sp>
        <p:nvSpPr>
          <p:cNvPr id="16" name="矩形 15"/>
          <p:cNvSpPr/>
          <p:nvPr/>
        </p:nvSpPr>
        <p:spPr>
          <a:xfrm>
            <a:off x="1316038" y="4816475"/>
            <a:ext cx="712787" cy="889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95256" name="TextBox 14"/>
          <p:cNvSpPr txBox="1">
            <a:spLocks noChangeArrowheads="1"/>
          </p:cNvSpPr>
          <p:nvPr/>
        </p:nvSpPr>
        <p:spPr bwMode="auto">
          <a:xfrm>
            <a:off x="1395413" y="5046663"/>
            <a:ext cx="557212" cy="400050"/>
          </a:xfrm>
          <a:prstGeom prst="rect">
            <a:avLst/>
          </a:prstGeom>
          <a:noFill/>
          <a:ln w="9525">
            <a:noFill/>
            <a:miter lim="800000"/>
            <a:headEnd/>
            <a:tailEnd/>
          </a:ln>
        </p:spPr>
        <p:txBody>
          <a:bodyPr>
            <a:spAutoFit/>
          </a:bodyPr>
          <a:lstStyle/>
          <a:p>
            <a:pPr algn="ctr"/>
            <a:r>
              <a:rPr lang="en-US" altLang="zh-CN" sz="2000" b="1">
                <a:solidFill>
                  <a:schemeClr val="bg1"/>
                </a:solidFill>
                <a:latin typeface="黑体" pitchFamily="49" charset="-122"/>
                <a:ea typeface="黑体" pitchFamily="49" charset="-122"/>
              </a:rPr>
              <a:t>04</a:t>
            </a:r>
            <a:endParaRPr lang="zh-CN" altLang="en-US" sz="2000" b="1">
              <a:solidFill>
                <a:schemeClr val="bg1"/>
              </a:solidFill>
              <a:latin typeface="黑体" pitchFamily="49" charset="-122"/>
              <a:ea typeface="黑体" pitchFamily="49" charset="-122"/>
            </a:endParaRPr>
          </a:p>
        </p:txBody>
      </p:sp>
      <p:sp>
        <p:nvSpPr>
          <p:cNvPr id="95257" name="TextBox 17"/>
          <p:cNvSpPr txBox="1">
            <a:spLocks noChangeArrowheads="1"/>
          </p:cNvSpPr>
          <p:nvPr/>
        </p:nvSpPr>
        <p:spPr bwMode="auto">
          <a:xfrm>
            <a:off x="2176463" y="5084763"/>
            <a:ext cx="5407025" cy="40005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社区优势</a:t>
            </a:r>
            <a:endParaRPr lang="en-US" altLang="zh-CN" sz="2000" b="1">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755650" y="188913"/>
            <a:ext cx="8166100" cy="571500"/>
          </a:xfrm>
        </p:spPr>
        <p:txBody>
          <a:bodyPr rtlCol="0">
            <a:normAutofit fontScale="90000"/>
          </a:bodyPr>
          <a:lstStyle/>
          <a:p>
            <a:pPr fontAlgn="auto">
              <a:spcAft>
                <a:spcPts val="0"/>
              </a:spcAft>
              <a:defRPr/>
            </a:pPr>
            <a:r>
              <a:rPr lang="zh-CN" altLang="zh-CN" b="1" dirty="0">
                <a:solidFill>
                  <a:srgbClr val="0070C0"/>
                </a:solidFill>
              </a:rPr>
              <a:t>社区简易</a:t>
            </a:r>
            <a:r>
              <a:rPr lang="zh-CN" altLang="zh-CN" b="1" dirty="0" smtClean="0">
                <a:solidFill>
                  <a:srgbClr val="0070C0"/>
                </a:solidFill>
              </a:rPr>
              <a:t>肺功能检查</a:t>
            </a:r>
            <a:endParaRPr lang="zh-CN" altLang="en-US" noProof="1">
              <a:solidFill>
                <a:srgbClr val="00B050"/>
              </a:solidFill>
              <a:latin typeface="黑体" panose="02010600030101010101" pitchFamily="49" charset="-122"/>
              <a:ea typeface="黑体" panose="02010600030101010101" pitchFamily="49" charset="-122"/>
            </a:endParaRPr>
          </a:p>
        </p:txBody>
      </p:sp>
      <p:sp>
        <p:nvSpPr>
          <p:cNvPr id="17410" name="Rectangle 3"/>
          <p:cNvSpPr>
            <a:spLocks noGrp="1" noChangeArrowheads="1"/>
          </p:cNvSpPr>
          <p:nvPr>
            <p:ph type="body" idx="4294967295"/>
          </p:nvPr>
        </p:nvSpPr>
        <p:spPr>
          <a:xfrm>
            <a:off x="395288" y="908050"/>
            <a:ext cx="8640762" cy="5616575"/>
          </a:xfrm>
        </p:spPr>
        <p:txBody>
          <a:bodyPr rtlCol="0">
            <a:normAutofit/>
          </a:bodyPr>
          <a:lstStyle/>
          <a:p>
            <a:pPr marL="0" indent="0" fontAlgn="auto">
              <a:spcAft>
                <a:spcPts val="0"/>
              </a:spcAft>
              <a:buFont typeface="Arial" pitchFamily="34" charset="0"/>
              <a:buNone/>
              <a:defRPr/>
            </a:pPr>
            <a:r>
              <a:rPr lang="en-US" altLang="zh-CN" sz="2000" dirty="0" smtClean="0"/>
              <a:t>1</a:t>
            </a:r>
            <a:r>
              <a:rPr lang="zh-CN" altLang="zh-CN" sz="2000" dirty="0"/>
              <a:t>、</a:t>
            </a:r>
            <a:r>
              <a:rPr lang="zh-CN" altLang="zh-CN" sz="2000" b="1" dirty="0">
                <a:solidFill>
                  <a:srgbClr val="7030A0"/>
                </a:solidFill>
              </a:rPr>
              <a:t>研究对象</a:t>
            </a:r>
          </a:p>
          <a:p>
            <a:pPr fontAlgn="auto">
              <a:spcAft>
                <a:spcPts val="0"/>
              </a:spcAft>
              <a:buFont typeface="Arial" panose="020B0604020202020204" pitchFamily="34" charset="0"/>
              <a:buChar char="•"/>
              <a:defRPr/>
            </a:pPr>
            <a:r>
              <a:rPr lang="zh-CN" altLang="zh-CN" sz="2000" dirty="0"/>
              <a:t>研究对象为试点社区</a:t>
            </a:r>
            <a:r>
              <a:rPr lang="en-US" altLang="zh-CN" sz="2000" dirty="0">
                <a:solidFill>
                  <a:srgbClr val="FF0000"/>
                </a:solidFill>
              </a:rPr>
              <a:t>COPD</a:t>
            </a:r>
            <a:r>
              <a:rPr lang="zh-CN" altLang="zh-CN" sz="2000" dirty="0">
                <a:solidFill>
                  <a:srgbClr val="FF0000"/>
                </a:solidFill>
              </a:rPr>
              <a:t>患者、高危人群、年龄</a:t>
            </a:r>
            <a:r>
              <a:rPr lang="en-US" altLang="zh-CN" sz="2000" dirty="0">
                <a:solidFill>
                  <a:srgbClr val="FF0000"/>
                </a:solidFill>
              </a:rPr>
              <a:t>&gt;60</a:t>
            </a:r>
            <a:r>
              <a:rPr lang="zh-CN" altLang="zh-CN" sz="2000" dirty="0">
                <a:solidFill>
                  <a:srgbClr val="FF0000"/>
                </a:solidFill>
              </a:rPr>
              <a:t>岁的老年体检人员，有吸烟史（无论是否戒烟）</a:t>
            </a:r>
            <a:r>
              <a:rPr lang="zh-CN" altLang="zh-CN" sz="2000" dirty="0" smtClean="0"/>
              <a:t>。</a:t>
            </a:r>
            <a:endParaRPr lang="en-US" altLang="zh-CN" sz="2000" dirty="0" smtClean="0"/>
          </a:p>
          <a:p>
            <a:pPr marL="0" indent="0" fontAlgn="auto">
              <a:spcAft>
                <a:spcPts val="0"/>
              </a:spcAft>
              <a:buFont typeface="Arial" pitchFamily="34" charset="0"/>
              <a:buNone/>
              <a:defRPr/>
            </a:pPr>
            <a:r>
              <a:rPr lang="en-US" altLang="zh-CN" sz="2000" b="1" dirty="0" smtClean="0">
                <a:solidFill>
                  <a:srgbClr val="0070C0"/>
                </a:solidFill>
              </a:rPr>
              <a:t> 2</a:t>
            </a:r>
            <a:r>
              <a:rPr lang="zh-CN" altLang="en-US" sz="2000" b="1" dirty="0" smtClean="0">
                <a:solidFill>
                  <a:srgbClr val="0070C0"/>
                </a:solidFill>
              </a:rPr>
              <a:t>、</a:t>
            </a:r>
            <a:r>
              <a:rPr lang="zh-CN" altLang="zh-CN" sz="2000" b="1" dirty="0">
                <a:solidFill>
                  <a:srgbClr val="7030A0"/>
                </a:solidFill>
              </a:rPr>
              <a:t>筛查和干预方法</a:t>
            </a:r>
          </a:p>
          <a:p>
            <a:pPr marL="0" indent="0" fontAlgn="auto">
              <a:spcAft>
                <a:spcPts val="0"/>
              </a:spcAft>
              <a:buFont typeface="Arial" pitchFamily="34" charset="0"/>
              <a:buNone/>
              <a:defRPr/>
            </a:pPr>
            <a:r>
              <a:rPr lang="zh-CN" altLang="zh-CN" sz="2000" dirty="0" smtClean="0"/>
              <a:t>肺</a:t>
            </a:r>
            <a:r>
              <a:rPr lang="zh-CN" altLang="zh-CN" sz="2000" dirty="0"/>
              <a:t>功能筛查出异常者出具简易肺功能报告，录入体检</a:t>
            </a:r>
            <a:r>
              <a:rPr lang="zh-CN" altLang="zh-CN" sz="2000" dirty="0" smtClean="0"/>
              <a:t>报告</a:t>
            </a:r>
            <a:endParaRPr lang="en-US" altLang="zh-CN" sz="2000" dirty="0"/>
          </a:p>
          <a:p>
            <a:pPr marL="0" indent="0" fontAlgn="auto">
              <a:spcAft>
                <a:spcPts val="0"/>
              </a:spcAft>
              <a:buFont typeface="Arial" pitchFamily="34" charset="0"/>
              <a:buNone/>
              <a:defRPr/>
            </a:pPr>
            <a:endParaRPr lang="en-US" altLang="zh-CN" sz="2000" dirty="0" smtClean="0"/>
          </a:p>
          <a:p>
            <a:pPr marL="0" indent="0" fontAlgn="auto">
              <a:spcAft>
                <a:spcPts val="0"/>
              </a:spcAft>
              <a:buFont typeface="Arial" pitchFamily="34" charset="0"/>
              <a:buNone/>
              <a:defRPr/>
            </a:pPr>
            <a:endParaRPr lang="en-US" altLang="zh-CN" sz="2000" dirty="0"/>
          </a:p>
          <a:p>
            <a:pPr marL="0" indent="0" fontAlgn="auto">
              <a:spcAft>
                <a:spcPts val="0"/>
              </a:spcAft>
              <a:buFont typeface="Arial" pitchFamily="34" charset="0"/>
              <a:buNone/>
              <a:defRPr/>
            </a:pPr>
            <a:r>
              <a:rPr lang="en-US" altLang="zh-CN" sz="2000" dirty="0"/>
              <a:t> </a:t>
            </a:r>
            <a:r>
              <a:rPr lang="zh-CN" altLang="zh-CN" sz="2000" dirty="0" smtClean="0"/>
              <a:t>由</a:t>
            </a:r>
            <a:r>
              <a:rPr lang="zh-CN" altLang="zh-CN" sz="2000" dirty="0"/>
              <a:t>各社区站点医生电话通知患者于南京市第一医院呼吸科慢病门诊就诊，进一步完善肺功能及弥散功能检查，以明确诊断</a:t>
            </a:r>
            <a:r>
              <a:rPr lang="zh-CN" altLang="zh-CN" sz="2000" dirty="0" smtClean="0"/>
              <a:t>。</a:t>
            </a:r>
            <a:endParaRPr lang="en-US" altLang="zh-CN" sz="2000" dirty="0" smtClean="0"/>
          </a:p>
          <a:p>
            <a:pPr marL="0" indent="0" fontAlgn="auto">
              <a:spcAft>
                <a:spcPts val="0"/>
              </a:spcAft>
              <a:buFont typeface="Arial" pitchFamily="34" charset="0"/>
              <a:buNone/>
              <a:defRPr/>
            </a:pPr>
            <a:r>
              <a:rPr lang="en-US" altLang="zh-CN" sz="2000" dirty="0"/>
              <a:t> </a:t>
            </a:r>
            <a:endParaRPr lang="en-US" altLang="zh-CN" sz="2000" dirty="0" smtClean="0"/>
          </a:p>
          <a:p>
            <a:pPr marL="0" indent="0" fontAlgn="auto">
              <a:spcAft>
                <a:spcPts val="0"/>
              </a:spcAft>
              <a:buFont typeface="Arial" pitchFamily="34" charset="0"/>
              <a:buNone/>
              <a:defRPr/>
            </a:pPr>
            <a:endParaRPr lang="en-US" altLang="zh-CN" sz="2000" dirty="0" smtClean="0"/>
          </a:p>
          <a:p>
            <a:pPr marL="0" indent="0" fontAlgn="auto">
              <a:spcAft>
                <a:spcPts val="0"/>
              </a:spcAft>
              <a:buFont typeface="Arial" pitchFamily="34" charset="0"/>
              <a:buNone/>
              <a:defRPr/>
            </a:pPr>
            <a:r>
              <a:rPr lang="zh-CN" altLang="zh-CN" sz="2000" dirty="0" smtClean="0"/>
              <a:t>确诊</a:t>
            </a:r>
            <a:r>
              <a:rPr lang="zh-CN" altLang="zh-CN" sz="2000" dirty="0"/>
              <a:t>患者进入南京市第一医院呼吸科慢病防控体系，由三级医院医生确定分级，开具处方。社区医院建立</a:t>
            </a:r>
            <a:r>
              <a:rPr lang="en-US" altLang="zh-CN" sz="2000" dirty="0"/>
              <a:t>COPD</a:t>
            </a:r>
            <a:r>
              <a:rPr lang="zh-CN" altLang="zh-CN" sz="2000" dirty="0"/>
              <a:t>慢病档案，定期随诊</a:t>
            </a:r>
            <a:r>
              <a:rPr lang="zh-CN" altLang="zh-CN" sz="2000" dirty="0" smtClean="0"/>
              <a:t>。</a:t>
            </a:r>
            <a:endParaRPr lang="zh-CN" altLang="zh-CN" sz="2000" dirty="0"/>
          </a:p>
        </p:txBody>
      </p:sp>
      <p:sp>
        <p:nvSpPr>
          <p:cNvPr id="3" name="下箭头 2"/>
          <p:cNvSpPr/>
          <p:nvPr/>
        </p:nvSpPr>
        <p:spPr>
          <a:xfrm>
            <a:off x="3997325" y="2857500"/>
            <a:ext cx="360363" cy="792163"/>
          </a:xfrm>
          <a:prstGeom prst="downArrow">
            <a:avLst/>
          </a:prstGeom>
          <a:noFill/>
          <a:ln w="25400">
            <a:solidFill>
              <a:srgbClr val="0070C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下箭头 6"/>
          <p:cNvSpPr/>
          <p:nvPr/>
        </p:nvSpPr>
        <p:spPr>
          <a:xfrm>
            <a:off x="4178300" y="4292600"/>
            <a:ext cx="358775" cy="792163"/>
          </a:xfrm>
          <a:prstGeom prst="downArrow">
            <a:avLst/>
          </a:prstGeom>
          <a:noFill/>
          <a:ln w="25400">
            <a:solidFill>
              <a:srgbClr val="0070C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755650" y="188913"/>
            <a:ext cx="8166100" cy="571500"/>
          </a:xfrm>
        </p:spPr>
        <p:txBody>
          <a:bodyPr rtlCol="0">
            <a:normAutofit fontScale="90000"/>
          </a:bodyPr>
          <a:lstStyle/>
          <a:p>
            <a:pPr fontAlgn="auto">
              <a:spcAft>
                <a:spcPts val="0"/>
              </a:spcAft>
              <a:defRPr/>
            </a:pPr>
            <a:r>
              <a:rPr lang="zh-CN" altLang="zh-CN" b="1" dirty="0">
                <a:solidFill>
                  <a:srgbClr val="0070C0"/>
                </a:solidFill>
              </a:rPr>
              <a:t>肺康复</a:t>
            </a:r>
            <a:r>
              <a:rPr lang="zh-CN" altLang="zh-CN" b="1" dirty="0" smtClean="0">
                <a:solidFill>
                  <a:srgbClr val="0070C0"/>
                </a:solidFill>
              </a:rPr>
              <a:t>训练</a:t>
            </a:r>
            <a:endParaRPr lang="zh-CN" altLang="en-US" noProof="1">
              <a:solidFill>
                <a:srgbClr val="00B050"/>
              </a:solidFill>
              <a:latin typeface="黑体" panose="02010600030101010101" pitchFamily="49" charset="-122"/>
              <a:ea typeface="黑体" panose="02010600030101010101" pitchFamily="49" charset="-122"/>
            </a:endParaRPr>
          </a:p>
        </p:txBody>
      </p:sp>
      <p:sp>
        <p:nvSpPr>
          <p:cNvPr id="97282" name="Rectangle 3"/>
          <p:cNvSpPr>
            <a:spLocks noGrp="1" noChangeArrowheads="1"/>
          </p:cNvSpPr>
          <p:nvPr>
            <p:ph type="body" idx="4294967295"/>
          </p:nvPr>
        </p:nvSpPr>
        <p:spPr>
          <a:xfrm>
            <a:off x="539750" y="981075"/>
            <a:ext cx="8166100" cy="4078288"/>
          </a:xfrm>
        </p:spPr>
        <p:txBody>
          <a:bodyPr/>
          <a:lstStyle/>
          <a:p>
            <a:pPr marL="0" indent="0">
              <a:buFont typeface="Arial" charset="0"/>
              <a:buNone/>
            </a:pPr>
            <a:r>
              <a:rPr lang="zh-CN" altLang="zh-CN" smtClean="0"/>
              <a:t>三级医院下转及社区病房出院的</a:t>
            </a:r>
            <a:r>
              <a:rPr lang="en-US" altLang="zh-CN" smtClean="0"/>
              <a:t>COPD</a:t>
            </a:r>
            <a:r>
              <a:rPr lang="zh-CN" altLang="zh-CN" smtClean="0"/>
              <a:t>稳定期患者，如有慢性呼吸衰竭，可转入康复科行呼吸肌康复训练。包括器械、呼吸体操、家庭氧疗、家用呼吸机指导</a:t>
            </a:r>
          </a:p>
        </p:txBody>
      </p:sp>
      <p:pic>
        <p:nvPicPr>
          <p:cNvPr id="97283" name="图片 1"/>
          <p:cNvPicPr>
            <a:picLocks noChangeAspect="1"/>
          </p:cNvPicPr>
          <p:nvPr/>
        </p:nvPicPr>
        <p:blipFill>
          <a:blip r:embed="rId2"/>
          <a:srcRect/>
          <a:stretch>
            <a:fillRect/>
          </a:stretch>
        </p:blipFill>
        <p:spPr bwMode="auto">
          <a:xfrm>
            <a:off x="971550" y="2565400"/>
            <a:ext cx="5113338" cy="426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539750" y="333375"/>
            <a:ext cx="8166100" cy="571500"/>
          </a:xfrm>
        </p:spPr>
        <p:txBody>
          <a:bodyPr rtlCol="0">
            <a:normAutofit fontScale="90000"/>
          </a:bodyPr>
          <a:lstStyle/>
          <a:p>
            <a:pPr fontAlgn="auto">
              <a:spcAft>
                <a:spcPts val="0"/>
              </a:spcAft>
              <a:defRPr/>
            </a:pPr>
            <a:r>
              <a:rPr lang="zh-CN" altLang="zh-CN" b="1" dirty="0" smtClean="0">
                <a:solidFill>
                  <a:srgbClr val="7030A0"/>
                </a:solidFill>
              </a:rPr>
              <a:t>疫苗接种</a:t>
            </a:r>
            <a:r>
              <a:rPr lang="zh-CN" altLang="zh-CN" dirty="0" smtClean="0">
                <a:solidFill>
                  <a:srgbClr val="7030A0"/>
                </a:solidFill>
              </a:rPr>
              <a:t/>
            </a:r>
            <a:br>
              <a:rPr lang="zh-CN" altLang="zh-CN" dirty="0" smtClean="0">
                <a:solidFill>
                  <a:srgbClr val="7030A0"/>
                </a:solidFill>
              </a:rPr>
            </a:br>
            <a:endParaRPr lang="zh-CN" altLang="en-US" noProof="1">
              <a:solidFill>
                <a:srgbClr val="00B050"/>
              </a:solidFill>
              <a:latin typeface="黑体" panose="02010600030101010101" pitchFamily="49" charset="-122"/>
              <a:ea typeface="黑体" panose="02010600030101010101" pitchFamily="49" charset="-122"/>
            </a:endParaRPr>
          </a:p>
        </p:txBody>
      </p:sp>
      <p:sp>
        <p:nvSpPr>
          <p:cNvPr id="17410" name="Rectangle 3"/>
          <p:cNvSpPr>
            <a:spLocks noGrp="1" noChangeArrowheads="1"/>
          </p:cNvSpPr>
          <p:nvPr>
            <p:ph type="body" idx="4294967295"/>
          </p:nvPr>
        </p:nvSpPr>
        <p:spPr>
          <a:xfrm>
            <a:off x="468313" y="1341438"/>
            <a:ext cx="8166100" cy="4078287"/>
          </a:xfrm>
        </p:spPr>
        <p:txBody>
          <a:bodyPr rtlCol="0">
            <a:normAutofit/>
          </a:bodyPr>
          <a:lstStyle/>
          <a:p>
            <a:pPr marL="0" indent="0" fontAlgn="auto">
              <a:spcAft>
                <a:spcPts val="0"/>
              </a:spcAft>
              <a:buFont typeface="Arial" pitchFamily="34" charset="0"/>
              <a:buNone/>
              <a:defRPr/>
            </a:pPr>
            <a:r>
              <a:rPr lang="en-US" altLang="zh-CN" dirty="0" smtClean="0"/>
              <a:t>1</a:t>
            </a:r>
            <a:r>
              <a:rPr lang="zh-CN" altLang="zh-CN" dirty="0"/>
              <a:t>、接种对象及方式。</a:t>
            </a:r>
          </a:p>
          <a:p>
            <a:pPr fontAlgn="auto">
              <a:spcAft>
                <a:spcPts val="0"/>
              </a:spcAft>
              <a:buFont typeface="Arial" panose="020B0604020202020204" pitchFamily="34" charset="0"/>
              <a:buChar char="•"/>
              <a:defRPr/>
            </a:pPr>
            <a:r>
              <a:rPr lang="zh-CN" altLang="zh-CN" dirty="0"/>
              <a:t>已确诊的</a:t>
            </a:r>
            <a:r>
              <a:rPr lang="en-US" altLang="zh-CN" dirty="0"/>
              <a:t>COPD</a:t>
            </a:r>
            <a:r>
              <a:rPr lang="zh-CN" altLang="zh-CN" dirty="0"/>
              <a:t>及其他呼吸慢病患者根据意愿于每年</a:t>
            </a:r>
            <a:r>
              <a:rPr lang="en-US" altLang="zh-CN" dirty="0"/>
              <a:t>11</a:t>
            </a:r>
            <a:r>
              <a:rPr lang="zh-CN" altLang="zh-CN" dirty="0"/>
              <a:t>月起接种疫苗。选择</a:t>
            </a:r>
            <a:r>
              <a:rPr lang="en-US" altLang="zh-CN" b="1" dirty="0">
                <a:solidFill>
                  <a:srgbClr val="C00000"/>
                </a:solidFill>
              </a:rPr>
              <a:t>23</a:t>
            </a:r>
            <a:r>
              <a:rPr lang="zh-CN" altLang="zh-CN" b="1" dirty="0">
                <a:solidFill>
                  <a:srgbClr val="C00000"/>
                </a:solidFill>
              </a:rPr>
              <a:t>价肺炎多糖疫苗</a:t>
            </a:r>
            <a:r>
              <a:rPr lang="zh-CN" altLang="zh-CN" dirty="0"/>
              <a:t>，接种后</a:t>
            </a:r>
            <a:r>
              <a:rPr lang="en-US" altLang="zh-CN" dirty="0"/>
              <a:t>5</a:t>
            </a:r>
            <a:r>
              <a:rPr lang="zh-CN" altLang="zh-CN" dirty="0"/>
              <a:t>年根据情况再次接种。根据省疾控流感数据，每年接种一次</a:t>
            </a:r>
            <a:r>
              <a:rPr lang="zh-CN" altLang="zh-CN" b="1" dirty="0">
                <a:solidFill>
                  <a:srgbClr val="C00000"/>
                </a:solidFill>
              </a:rPr>
              <a:t>流感疫苗</a:t>
            </a:r>
            <a:r>
              <a:rPr lang="zh-CN" altLang="zh-CN" dirty="0"/>
              <a:t>。</a:t>
            </a:r>
          </a:p>
          <a:p>
            <a:pPr marL="0" indent="0" fontAlgn="auto">
              <a:spcAft>
                <a:spcPts val="0"/>
              </a:spcAft>
              <a:buFont typeface="Arial" pitchFamily="34" charset="0"/>
              <a:buNone/>
              <a:defRPr/>
            </a:pPr>
            <a:r>
              <a:rPr lang="en-US" altLang="zh-CN" dirty="0"/>
              <a:t>2</a:t>
            </a:r>
            <a:r>
              <a:rPr lang="zh-CN" altLang="zh-CN" dirty="0"/>
              <a:t>、疗效观察</a:t>
            </a:r>
          </a:p>
          <a:p>
            <a:pPr fontAlgn="auto">
              <a:spcAft>
                <a:spcPts val="0"/>
              </a:spcAft>
              <a:buFont typeface="Arial" panose="020B0604020202020204" pitchFamily="34" charset="0"/>
              <a:buChar char="•"/>
              <a:defRPr/>
            </a:pPr>
            <a:r>
              <a:rPr lang="zh-CN" altLang="zh-CN" dirty="0"/>
              <a:t>每半年进行症状、肺功能、急性加重风险评估，进行自身及阴性接种组对照研究。</a:t>
            </a:r>
            <a:endParaRPr lang="zh-CN" altLang="zh-CN"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4294967295"/>
          </p:nvPr>
        </p:nvSpPr>
        <p:spPr/>
        <p:txBody>
          <a:bodyPr rtlCol="0">
            <a:normAutofit/>
          </a:bodyPr>
          <a:lstStyle/>
          <a:p>
            <a:pPr fontAlgn="auto">
              <a:spcAft>
                <a:spcPts val="0"/>
              </a:spcAft>
              <a:buFont typeface="Arial" panose="020B0604020202020204" pitchFamily="34" charset="0"/>
              <a:buChar char="•"/>
              <a:defRPr/>
            </a:pPr>
            <a:endParaRPr lang="zh-CN" altLang="en-US" dirty="0" smtClean="0"/>
          </a:p>
          <a:p>
            <a:pPr fontAlgn="auto">
              <a:spcAft>
                <a:spcPts val="0"/>
              </a:spcAft>
              <a:buFont typeface="Arial" panose="020B0604020202020204" pitchFamily="34" charset="0"/>
              <a:buChar char="•"/>
              <a:defRPr/>
            </a:pPr>
            <a:endParaRPr lang="zh-CN" altLang="en-US" dirty="0" smtClean="0"/>
          </a:p>
          <a:p>
            <a:pPr marL="0" indent="0" fontAlgn="auto">
              <a:spcAft>
                <a:spcPts val="0"/>
              </a:spcAft>
              <a:buFont typeface="Arial" pitchFamily="34" charset="0"/>
              <a:buNone/>
              <a:defRPr/>
            </a:pPr>
            <a:endParaRPr lang="zh-CN" altLang="zh-CN" dirty="0" smtClean="0"/>
          </a:p>
        </p:txBody>
      </p:sp>
      <p:pic>
        <p:nvPicPr>
          <p:cNvPr id="99330" name="Picture 3"/>
          <p:cNvPicPr>
            <a:picLocks noChangeAspect="1" noChangeArrowheads="1"/>
          </p:cNvPicPr>
          <p:nvPr/>
        </p:nvPicPr>
        <p:blipFill>
          <a:blip r:embed="rId2"/>
          <a:srcRect/>
          <a:stretch>
            <a:fillRect/>
          </a:stretch>
        </p:blipFill>
        <p:spPr bwMode="auto">
          <a:xfrm>
            <a:off x="2987675" y="115888"/>
            <a:ext cx="3384550" cy="2376487"/>
          </a:xfrm>
          <a:prstGeom prst="rect">
            <a:avLst/>
          </a:prstGeom>
          <a:noFill/>
          <a:ln w="9525">
            <a:noFill/>
            <a:miter lim="800000"/>
            <a:headEnd/>
            <a:tailEnd/>
          </a:ln>
        </p:spPr>
      </p:pic>
      <p:sp>
        <p:nvSpPr>
          <p:cNvPr id="2" name="矩形 1"/>
          <p:cNvSpPr/>
          <p:nvPr/>
        </p:nvSpPr>
        <p:spPr>
          <a:xfrm>
            <a:off x="5004048" y="1222447"/>
            <a:ext cx="1576073" cy="923330"/>
          </a:xfrm>
          <a:prstGeom prst="rect">
            <a:avLst/>
          </a:prstGeom>
          <a:noFill/>
        </p:spPr>
        <p:txBody>
          <a:bodyPr wrap="none">
            <a:spAutoFit/>
          </a:bodyPr>
          <a:lstStyle/>
          <a:p>
            <a:pPr algn="ctr" fontAlgn="auto">
              <a:spcBef>
                <a:spcPts val="0"/>
              </a:spcBef>
              <a:spcAft>
                <a:spcPts val="0"/>
              </a:spcAft>
              <a:defRPr/>
            </a:pPr>
            <a:r>
              <a:rPr lang="zh-CN" alt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a typeface="+mn-ea"/>
              </a:rPr>
              <a:t>基础</a:t>
            </a:r>
          </a:p>
        </p:txBody>
      </p:sp>
      <p:sp>
        <p:nvSpPr>
          <p:cNvPr id="3" name="TextBox 2"/>
          <p:cNvSpPr txBox="1">
            <a:spLocks noChangeArrowheads="1"/>
          </p:cNvSpPr>
          <p:nvPr/>
        </p:nvSpPr>
        <p:spPr bwMode="auto">
          <a:xfrm>
            <a:off x="395288" y="2781300"/>
            <a:ext cx="8748712" cy="1323975"/>
          </a:xfrm>
          <a:prstGeom prst="rect">
            <a:avLst/>
          </a:prstGeom>
          <a:noFill/>
          <a:ln w="9525">
            <a:noFill/>
            <a:miter lim="800000"/>
            <a:headEnd/>
            <a:tailEnd/>
          </a:ln>
        </p:spPr>
        <p:txBody>
          <a:bodyPr>
            <a:spAutoFit/>
          </a:bodyPr>
          <a:lstStyle/>
          <a:p>
            <a:pPr>
              <a:buFont typeface="Arial" charset="0"/>
              <a:buNone/>
            </a:pPr>
            <a:r>
              <a:rPr lang="zh-CN" altLang="zh-CN" sz="4000" b="1">
                <a:solidFill>
                  <a:srgbClr val="FF0000"/>
                </a:solidFill>
              </a:rPr>
              <a:t>以中心医院为基础，社区为补充，形成医院</a:t>
            </a:r>
            <a:r>
              <a:rPr lang="en-US" altLang="zh-CN" sz="4000" b="1">
                <a:solidFill>
                  <a:srgbClr val="FF0000"/>
                </a:solidFill>
              </a:rPr>
              <a:t>-</a:t>
            </a:r>
            <a:r>
              <a:rPr lang="zh-CN" altLang="zh-CN" sz="4000" b="1">
                <a:solidFill>
                  <a:srgbClr val="FF0000"/>
                </a:solidFill>
              </a:rPr>
              <a:t>社区一体化的</a:t>
            </a:r>
            <a:r>
              <a:rPr lang="en-US" altLang="zh-CN" sz="4000" b="1">
                <a:solidFill>
                  <a:srgbClr val="FF0000"/>
                </a:solidFill>
              </a:rPr>
              <a:t>COPD</a:t>
            </a:r>
            <a:r>
              <a:rPr lang="zh-CN" altLang="zh-CN" sz="4000" b="1">
                <a:solidFill>
                  <a:srgbClr val="FF0000"/>
                </a:solidFill>
              </a:rPr>
              <a:t>防治体系</a:t>
            </a:r>
            <a:endParaRPr lang="zh-CN" altLang="en-US" sz="40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34925" y="-60325"/>
            <a:ext cx="8821738" cy="825500"/>
          </a:xfrm>
        </p:spPr>
        <p:txBody>
          <a:bodyPr/>
          <a:lstStyle/>
          <a:p>
            <a:r>
              <a:rPr lang="zh-CN" altLang="en-US" sz="2400" b="1" smtClean="0">
                <a:latin typeface="黑体" pitchFamily="49" charset="-122"/>
                <a:ea typeface="黑体" pitchFamily="49" charset="-122"/>
              </a:rPr>
              <a:t>基层医院对慢性阻塞性肺疾病患者</a:t>
            </a:r>
            <a:r>
              <a:rPr lang="en-US" altLang="zh-CN" sz="2400" b="1" smtClean="0">
                <a:latin typeface="黑体" pitchFamily="49" charset="-122"/>
                <a:ea typeface="黑体" pitchFamily="49" charset="-122"/>
              </a:rPr>
              <a:t/>
            </a:r>
            <a:br>
              <a:rPr lang="en-US" altLang="zh-CN" sz="2400" b="1" smtClean="0">
                <a:latin typeface="黑体" pitchFamily="49" charset="-122"/>
                <a:ea typeface="黑体" pitchFamily="49" charset="-122"/>
              </a:rPr>
            </a:br>
            <a:r>
              <a:rPr lang="zh-CN" altLang="en-US" sz="2400" b="1" smtClean="0">
                <a:latin typeface="黑体" pitchFamily="49" charset="-122"/>
                <a:ea typeface="黑体" pitchFamily="49" charset="-122"/>
              </a:rPr>
              <a:t>的诊断仍不规范，肺功能检查仍未普遍</a:t>
            </a:r>
          </a:p>
        </p:txBody>
      </p:sp>
      <p:sp>
        <p:nvSpPr>
          <p:cNvPr id="26626" name="矩形 4"/>
          <p:cNvSpPr>
            <a:spLocks noChangeArrowheads="1"/>
          </p:cNvSpPr>
          <p:nvPr/>
        </p:nvSpPr>
        <p:spPr bwMode="auto">
          <a:xfrm>
            <a:off x="165100" y="5800725"/>
            <a:ext cx="8550275" cy="646113"/>
          </a:xfrm>
          <a:prstGeom prst="rect">
            <a:avLst/>
          </a:prstGeom>
          <a:noFill/>
          <a:ln w="9525">
            <a:noFill/>
            <a:miter lim="800000"/>
            <a:headEnd/>
            <a:tailEnd/>
          </a:ln>
        </p:spPr>
        <p:txBody>
          <a:bodyPr>
            <a:spAutoFit/>
          </a:bodyPr>
          <a:lstStyle/>
          <a:p>
            <a:r>
              <a:rPr lang="zh-CN" altLang="en-US" sz="1200">
                <a:latin typeface="黑体" pitchFamily="49" charset="-122"/>
                <a:ea typeface="黑体" pitchFamily="49" charset="-122"/>
              </a:rPr>
              <a:t>根据我国卫生部科技教育司</a:t>
            </a:r>
            <a:r>
              <a:rPr lang="en-US" altLang="zh-CN" sz="1200">
                <a:latin typeface="黑体" pitchFamily="49" charset="-122"/>
                <a:ea typeface="黑体" pitchFamily="49" charset="-122"/>
              </a:rPr>
              <a:t>2012</a:t>
            </a:r>
            <a:r>
              <a:rPr lang="zh-CN" altLang="en-US" sz="1200">
                <a:latin typeface="黑体" pitchFamily="49" charset="-122"/>
                <a:ea typeface="黑体" pitchFamily="49" charset="-122"/>
              </a:rPr>
              <a:t>年完成的农村基层医疗卫生机构适宜技术应用现状和需求 </a:t>
            </a:r>
            <a:r>
              <a:rPr lang="en-US" altLang="zh-CN" sz="1200">
                <a:latin typeface="黑体" pitchFamily="49" charset="-122"/>
                <a:ea typeface="黑体" pitchFamily="49" charset="-122"/>
              </a:rPr>
              <a:t>10</a:t>
            </a:r>
            <a:r>
              <a:rPr lang="zh-CN" altLang="en-US" sz="1200">
                <a:latin typeface="黑体" pitchFamily="49" charset="-122"/>
                <a:ea typeface="黑体" pitchFamily="49" charset="-122"/>
              </a:rPr>
              <a:t>省</a:t>
            </a:r>
            <a:r>
              <a:rPr lang="en-US" altLang="zh-CN" sz="1200">
                <a:latin typeface="黑体" pitchFamily="49" charset="-122"/>
                <a:ea typeface="黑体" pitchFamily="49" charset="-122"/>
              </a:rPr>
              <a:t>( </a:t>
            </a:r>
            <a:r>
              <a:rPr lang="zh-CN" altLang="en-US" sz="1200">
                <a:latin typeface="黑体" pitchFamily="49" charset="-122"/>
                <a:ea typeface="黑体" pitchFamily="49" charset="-122"/>
              </a:rPr>
              <a:t>区市</a:t>
            </a:r>
            <a:r>
              <a:rPr lang="en-US" altLang="zh-CN" sz="1200">
                <a:latin typeface="黑体" pitchFamily="49" charset="-122"/>
                <a:ea typeface="黑体" pitchFamily="49" charset="-122"/>
              </a:rPr>
              <a:t>) </a:t>
            </a:r>
            <a:r>
              <a:rPr lang="zh-CN" altLang="en-US" sz="1200">
                <a:latin typeface="黑体" pitchFamily="49" charset="-122"/>
                <a:ea typeface="黑体" pitchFamily="49" charset="-122"/>
              </a:rPr>
              <a:t>调研材料汇编统计上海市等</a:t>
            </a:r>
            <a:r>
              <a:rPr lang="en-US" altLang="zh-CN" sz="1200">
                <a:latin typeface="黑体" pitchFamily="49" charset="-122"/>
                <a:ea typeface="黑体" pitchFamily="49" charset="-122"/>
              </a:rPr>
              <a:t>10</a:t>
            </a:r>
            <a:r>
              <a:rPr lang="zh-CN" altLang="en-US" sz="1200">
                <a:latin typeface="黑体" pitchFamily="49" charset="-122"/>
                <a:ea typeface="黑体" pitchFamily="49" charset="-122"/>
              </a:rPr>
              <a:t>省市自治区农村基层慢阻肺患者人口学资料，门诊和住院医疗费用及其支付方式，门诊住院时前</a:t>
            </a:r>
            <a:r>
              <a:rPr lang="en-US" altLang="zh-CN" sz="1200">
                <a:latin typeface="黑体" pitchFamily="49" charset="-122"/>
                <a:ea typeface="黑体" pitchFamily="49" charset="-122"/>
              </a:rPr>
              <a:t>5</a:t>
            </a:r>
            <a:r>
              <a:rPr lang="zh-CN" altLang="en-US" sz="1200">
                <a:latin typeface="黑体" pitchFamily="49" charset="-122"/>
                <a:ea typeface="黑体" pitchFamily="49" charset="-122"/>
              </a:rPr>
              <a:t>位检查项目和常用药物应用情况。</a:t>
            </a:r>
          </a:p>
        </p:txBody>
      </p:sp>
      <p:sp>
        <p:nvSpPr>
          <p:cNvPr id="26627" name="矩形 5"/>
          <p:cNvSpPr>
            <a:spLocks noChangeArrowheads="1"/>
          </p:cNvSpPr>
          <p:nvPr/>
        </p:nvSpPr>
        <p:spPr bwMode="auto">
          <a:xfrm>
            <a:off x="165100" y="6556375"/>
            <a:ext cx="6858000" cy="247650"/>
          </a:xfrm>
          <a:prstGeom prst="rect">
            <a:avLst/>
          </a:prstGeom>
          <a:noFill/>
          <a:ln w="9525">
            <a:noFill/>
            <a:miter lim="800000"/>
            <a:headEnd/>
            <a:tailEnd/>
          </a:ln>
        </p:spPr>
        <p:txBody>
          <a:bodyPr>
            <a:spAutoFit/>
          </a:bodyPr>
          <a:lstStyle/>
          <a:p>
            <a:r>
              <a:rPr lang="zh-CN" altLang="en-US" sz="1000">
                <a:latin typeface="黑体" pitchFamily="49" charset="-122"/>
                <a:ea typeface="黑体" pitchFamily="49" charset="-122"/>
              </a:rPr>
              <a:t>何权瀛</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中国呼吸与危重监护杂志</a:t>
            </a:r>
            <a:r>
              <a:rPr lang="en-US" altLang="zh-CN" sz="1000">
                <a:latin typeface="黑体" pitchFamily="49" charset="-122"/>
                <a:ea typeface="黑体" pitchFamily="49" charset="-122"/>
              </a:rPr>
              <a:t>.2014;13(1):5-9</a:t>
            </a:r>
            <a:endParaRPr lang="zh-CN" altLang="en-US" sz="1000">
              <a:latin typeface="黑体" pitchFamily="49" charset="-122"/>
              <a:ea typeface="黑体" pitchFamily="49" charset="-122"/>
            </a:endParaRPr>
          </a:p>
        </p:txBody>
      </p:sp>
      <p:pic>
        <p:nvPicPr>
          <p:cNvPr id="26628" name="Picture 3"/>
          <p:cNvPicPr>
            <a:picLocks noChangeAspect="1" noChangeArrowheads="1"/>
          </p:cNvPicPr>
          <p:nvPr/>
        </p:nvPicPr>
        <p:blipFill>
          <a:blip r:embed="rId2"/>
          <a:srcRect/>
          <a:stretch>
            <a:fillRect/>
          </a:stretch>
        </p:blipFill>
        <p:spPr bwMode="auto">
          <a:xfrm>
            <a:off x="131763" y="1276350"/>
            <a:ext cx="6535737" cy="2274888"/>
          </a:xfrm>
          <a:prstGeom prst="rect">
            <a:avLst/>
          </a:prstGeom>
          <a:noFill/>
          <a:ln w="9525">
            <a:noFill/>
            <a:miter lim="800000"/>
            <a:headEnd/>
            <a:tailEnd/>
          </a:ln>
        </p:spPr>
      </p:pic>
      <p:pic>
        <p:nvPicPr>
          <p:cNvPr id="26629" name="Picture 4"/>
          <p:cNvPicPr>
            <a:picLocks noChangeAspect="1" noChangeArrowheads="1"/>
          </p:cNvPicPr>
          <p:nvPr/>
        </p:nvPicPr>
        <p:blipFill>
          <a:blip r:embed="rId3"/>
          <a:srcRect/>
          <a:stretch>
            <a:fillRect/>
          </a:stretch>
        </p:blipFill>
        <p:spPr bwMode="auto">
          <a:xfrm>
            <a:off x="1763713" y="3149600"/>
            <a:ext cx="7089775" cy="2392363"/>
          </a:xfrm>
          <a:prstGeom prst="rect">
            <a:avLst/>
          </a:prstGeom>
          <a:noFill/>
          <a:ln w="9525">
            <a:noFill/>
            <a:miter lim="800000"/>
            <a:headEnd/>
            <a:tailEnd/>
          </a:ln>
        </p:spPr>
      </p:pic>
      <p:sp>
        <p:nvSpPr>
          <p:cNvPr id="7" name="圆角矩形 6"/>
          <p:cNvSpPr/>
          <p:nvPr/>
        </p:nvSpPr>
        <p:spPr>
          <a:xfrm>
            <a:off x="665188" y="3150297"/>
            <a:ext cx="7704856" cy="864096"/>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latin typeface="黑体" pitchFamily="49" charset="-122"/>
                <a:ea typeface="黑体" pitchFamily="49" charset="-122"/>
              </a:rPr>
              <a:t>慢性阻塞性肺疾病门诊患者与住院患者的主要检查项目往往不包含肺功能检查</a:t>
            </a:r>
            <a:endParaRPr lang="zh-CN" altLang="en-US" sz="2000"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9269" y="2564904"/>
            <a:ext cx="4025462" cy="923330"/>
          </a:xfrm>
          <a:prstGeom prst="rect">
            <a:avLst/>
          </a:prstGeom>
          <a:noFill/>
        </p:spPr>
        <p:txBody>
          <a:bodyPr wrap="none">
            <a:spAutoFit/>
          </a:bodyPr>
          <a:lstStyle/>
          <a:p>
            <a:pPr algn="ctr" fontAlgn="auto">
              <a:spcBef>
                <a:spcPts val="0"/>
              </a:spcBef>
              <a:spcAft>
                <a:spcPts val="0"/>
              </a:spcAft>
              <a:defRPr/>
            </a:pPr>
            <a:r>
              <a:rPr lang="en-US" altLang="zh-CN" sz="5400" b="1" dirty="0">
                <a:ln w="0"/>
                <a:solidFill>
                  <a:srgbClr val="FF0000"/>
                </a:solidFill>
                <a:effectLst>
                  <a:reflection blurRad="6350" stA="53000" endA="300" endPos="35500" dir="5400000" sy="-90000" algn="bl" rotWithShape="0"/>
                </a:effectLst>
                <a:latin typeface="黑体" pitchFamily="49" charset="-122"/>
                <a:ea typeface="黑体" pitchFamily="49" charset="-122"/>
              </a:rPr>
              <a:t>Thank you</a:t>
            </a:r>
            <a:r>
              <a:rPr lang="zh-CN" altLang="en-US" sz="5400" b="1" dirty="0">
                <a:ln w="0"/>
                <a:solidFill>
                  <a:srgbClr val="FF0000"/>
                </a:solidFill>
                <a:effectLst>
                  <a:reflection blurRad="6350" stA="53000" endA="300" endPos="35500" dir="5400000" sy="-90000" algn="bl" rotWithShape="0"/>
                </a:effectLst>
                <a:latin typeface="黑体" pitchFamily="49" charset="-122"/>
                <a:ea typeface="黑体" pitchFamily="49" charset="-122"/>
              </a:rPr>
              <a:t>！</a:t>
            </a:r>
            <a:endParaRPr lang="zh-CN" altLang="en-US" sz="5400" b="1" dirty="0">
              <a:ln w="0"/>
              <a:solidFill>
                <a:srgbClr val="FF0000"/>
              </a:solidFill>
              <a:effectLst>
                <a:reflection blurRad="6350" stA="53000" endA="300" endPos="35500" dir="5400000" sy="-90000" algn="bl" rotWithShape="0"/>
              </a:effectLst>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71438" y="44450"/>
            <a:ext cx="8821737" cy="825500"/>
          </a:xfrm>
        </p:spPr>
        <p:txBody>
          <a:bodyPr/>
          <a:lstStyle/>
          <a:p>
            <a:r>
              <a:rPr lang="zh-CN" altLang="en-US" sz="2400" b="1" smtClean="0">
                <a:latin typeface="黑体" pitchFamily="49" charset="-122"/>
                <a:ea typeface="黑体" pitchFamily="49" charset="-122"/>
              </a:rPr>
              <a:t>基层医生对慢性阻塞性肺疾病药物治疗知识欠缺</a:t>
            </a:r>
          </a:p>
        </p:txBody>
      </p:sp>
      <p:sp>
        <p:nvSpPr>
          <p:cNvPr id="27650" name="矩形 4"/>
          <p:cNvSpPr>
            <a:spLocks noChangeArrowheads="1"/>
          </p:cNvSpPr>
          <p:nvPr/>
        </p:nvSpPr>
        <p:spPr bwMode="auto">
          <a:xfrm>
            <a:off x="138113" y="6562725"/>
            <a:ext cx="6858000" cy="247650"/>
          </a:xfrm>
          <a:prstGeom prst="rect">
            <a:avLst/>
          </a:prstGeom>
          <a:noFill/>
          <a:ln w="9525">
            <a:noFill/>
            <a:miter lim="800000"/>
            <a:headEnd/>
            <a:tailEnd/>
          </a:ln>
        </p:spPr>
        <p:txBody>
          <a:bodyPr>
            <a:spAutoFit/>
          </a:bodyPr>
          <a:lstStyle/>
          <a:p>
            <a:r>
              <a:rPr lang="zh-CN" altLang="en-US" sz="1000">
                <a:latin typeface="黑体" pitchFamily="49" charset="-122"/>
                <a:ea typeface="黑体" pitchFamily="49" charset="-122"/>
              </a:rPr>
              <a:t>张荣葆</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何权瀛</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中国慢性病预防与控制</a:t>
            </a:r>
            <a:r>
              <a:rPr lang="en-US" altLang="zh-CN" sz="1000">
                <a:latin typeface="黑体" pitchFamily="49" charset="-122"/>
                <a:ea typeface="黑体" pitchFamily="49" charset="-122"/>
              </a:rPr>
              <a:t>.2009;17(1):61-63</a:t>
            </a:r>
            <a:endParaRPr lang="zh-CN" altLang="en-US" sz="1000">
              <a:latin typeface="黑体" pitchFamily="49" charset="-122"/>
              <a:ea typeface="黑体" pitchFamily="49" charset="-122"/>
            </a:endParaRPr>
          </a:p>
        </p:txBody>
      </p:sp>
      <p:sp>
        <p:nvSpPr>
          <p:cNvPr id="27651" name="矩形 5"/>
          <p:cNvSpPr>
            <a:spLocks noChangeArrowheads="1"/>
          </p:cNvSpPr>
          <p:nvPr/>
        </p:nvSpPr>
        <p:spPr bwMode="auto">
          <a:xfrm>
            <a:off x="0" y="5875338"/>
            <a:ext cx="8964613" cy="601662"/>
          </a:xfrm>
          <a:prstGeom prst="rect">
            <a:avLst/>
          </a:prstGeom>
          <a:noFill/>
          <a:ln w="9525">
            <a:noFill/>
            <a:miter lim="800000"/>
            <a:headEnd/>
            <a:tailEnd/>
          </a:ln>
        </p:spPr>
        <p:txBody>
          <a:bodyPr>
            <a:spAutoFit/>
          </a:bodyPr>
          <a:lstStyle/>
          <a:p>
            <a:r>
              <a:rPr lang="zh-CN" altLang="en-US" sz="1100">
                <a:latin typeface="黑体" pitchFamily="49" charset="-122"/>
                <a:ea typeface="黑体" pitchFamily="49" charset="-122"/>
              </a:rPr>
              <a:t>采用不记名闭卷笔试的方法对北京市</a:t>
            </a:r>
            <a:r>
              <a:rPr lang="en-US" altLang="zh-CN" sz="1100">
                <a:latin typeface="黑体" pitchFamily="49" charset="-122"/>
                <a:ea typeface="黑体" pitchFamily="49" charset="-122"/>
              </a:rPr>
              <a:t>10</a:t>
            </a:r>
            <a:r>
              <a:rPr lang="zh-CN" altLang="en-US" sz="1100">
                <a:latin typeface="黑体" pitchFamily="49" charset="-122"/>
                <a:ea typeface="黑体" pitchFamily="49" charset="-122"/>
              </a:rPr>
              <a:t>个城区与郊区共</a:t>
            </a:r>
            <a:r>
              <a:rPr lang="en-US" altLang="zh-CN" sz="1100">
                <a:latin typeface="黑体" pitchFamily="49" charset="-122"/>
                <a:ea typeface="黑体" pitchFamily="49" charset="-122"/>
              </a:rPr>
              <a:t>400</a:t>
            </a:r>
            <a:r>
              <a:rPr lang="zh-CN" altLang="en-US" sz="1100">
                <a:latin typeface="黑体" pitchFamily="49" charset="-122"/>
                <a:ea typeface="黑体" pitchFamily="49" charset="-122"/>
              </a:rPr>
              <a:t>名基层医生进行慢性阻塞性肺疾病知识问卷调查，内容涉及慢性阻塞性肺疾病的定义和危险因素，常见临床症状非药物治疗（康复锻炼、戒烟、疫苗接种），药物治疗（吸入支气管舒张剂、抗菌素治疗、口服糖皮质激素、吸入糖皮质激素）。</a:t>
            </a:r>
          </a:p>
        </p:txBody>
      </p:sp>
      <p:graphicFrame>
        <p:nvGraphicFramePr>
          <p:cNvPr id="27652" name="图表 6"/>
          <p:cNvGraphicFramePr>
            <a:graphicFrameLocks/>
          </p:cNvGraphicFramePr>
          <p:nvPr/>
        </p:nvGraphicFramePr>
        <p:xfrm>
          <a:off x="395288" y="1773238"/>
          <a:ext cx="7950200" cy="4165600"/>
        </p:xfrm>
        <a:graphic>
          <a:graphicData uri="http://schemas.openxmlformats.org/presentationml/2006/ole">
            <p:oleObj spid="_x0000_s27652" r:id="rId3" imgW="7955970" imgH="4170025" progId="Excel.Chart.8">
              <p:embed/>
            </p:oleObj>
          </a:graphicData>
        </a:graphic>
      </p:graphicFrame>
      <p:sp>
        <p:nvSpPr>
          <p:cNvPr id="27653" name="矩形 7"/>
          <p:cNvSpPr>
            <a:spLocks noChangeArrowheads="1"/>
          </p:cNvSpPr>
          <p:nvPr/>
        </p:nvSpPr>
        <p:spPr bwMode="auto">
          <a:xfrm>
            <a:off x="604838" y="1146175"/>
            <a:ext cx="8143875" cy="584200"/>
          </a:xfrm>
          <a:prstGeom prst="rect">
            <a:avLst/>
          </a:prstGeom>
          <a:noFill/>
          <a:ln w="9525">
            <a:noFill/>
            <a:miter lim="800000"/>
            <a:headEnd/>
            <a:tailEnd/>
          </a:ln>
        </p:spPr>
        <p:txBody>
          <a:bodyPr>
            <a:spAutoFit/>
          </a:bodyPr>
          <a:lstStyle/>
          <a:p>
            <a:r>
              <a:rPr lang="zh-CN" altLang="en-US" sz="1600">
                <a:latin typeface="黑体" pitchFamily="49" charset="-122"/>
                <a:ea typeface="黑体" pitchFamily="49" charset="-122"/>
              </a:rPr>
              <a:t>基层医生对慢性阻塞性肺疾病主要治疗药物（支气管扩张剂、糖皮质激素）的应用通过率均不过半数</a:t>
            </a:r>
          </a:p>
        </p:txBody>
      </p:sp>
      <p:sp>
        <p:nvSpPr>
          <p:cNvPr id="9" name="圆角矩形 8"/>
          <p:cNvSpPr/>
          <p:nvPr/>
        </p:nvSpPr>
        <p:spPr>
          <a:xfrm>
            <a:off x="3870216" y="2132856"/>
            <a:ext cx="2901709" cy="513385"/>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000" b="1" dirty="0">
                <a:latin typeface="黑体" pitchFamily="49" charset="-122"/>
                <a:ea typeface="黑体" pitchFamily="49" charset="-122"/>
              </a:rPr>
              <a:t>抗生素和全身激素滥用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4" descr="图片1 拷贝"/>
          <p:cNvPicPr>
            <a:picLocks noChangeAspect="1" noChangeArrowheads="1"/>
          </p:cNvPicPr>
          <p:nvPr/>
        </p:nvPicPr>
        <p:blipFill>
          <a:blip r:embed="rId2"/>
          <a:srcRect/>
          <a:stretch>
            <a:fillRect/>
          </a:stretch>
        </p:blipFill>
        <p:spPr bwMode="auto">
          <a:xfrm>
            <a:off x="658813" y="2228850"/>
            <a:ext cx="4313237" cy="2835275"/>
          </a:xfrm>
          <a:prstGeom prst="rect">
            <a:avLst/>
          </a:prstGeom>
          <a:noFill/>
          <a:ln w="9525">
            <a:noFill/>
            <a:miter lim="800000"/>
            <a:headEnd/>
            <a:tailEnd/>
          </a:ln>
        </p:spPr>
      </p:pic>
      <p:sp>
        <p:nvSpPr>
          <p:cNvPr id="28674" name="标题 1"/>
          <p:cNvSpPr txBox="1">
            <a:spLocks/>
          </p:cNvSpPr>
          <p:nvPr/>
        </p:nvSpPr>
        <p:spPr bwMode="auto">
          <a:xfrm>
            <a:off x="71438" y="228600"/>
            <a:ext cx="8821737" cy="823913"/>
          </a:xfrm>
          <a:prstGeom prst="rect">
            <a:avLst/>
          </a:prstGeom>
          <a:noFill/>
          <a:ln w="9525">
            <a:noFill/>
            <a:miter lim="800000"/>
            <a:headEnd/>
            <a:tailEnd/>
          </a:ln>
        </p:spPr>
        <p:txBody>
          <a:bodyPr/>
          <a:lstStyle/>
          <a:p>
            <a:pPr>
              <a:lnSpc>
                <a:spcPct val="90000"/>
              </a:lnSpc>
            </a:pPr>
            <a:r>
              <a:rPr lang="zh-CN" altLang="en-US" sz="2400" b="1">
                <a:latin typeface="黑体" pitchFamily="49" charset="-122"/>
                <a:ea typeface="黑体" pitchFamily="49" charset="-122"/>
              </a:rPr>
              <a:t>基层医生对患者的疾病管理指导不够</a:t>
            </a:r>
          </a:p>
        </p:txBody>
      </p:sp>
      <p:sp>
        <p:nvSpPr>
          <p:cNvPr id="28675" name="TextBox 3"/>
          <p:cNvSpPr txBox="1">
            <a:spLocks noChangeArrowheads="1"/>
          </p:cNvSpPr>
          <p:nvPr/>
        </p:nvSpPr>
        <p:spPr bwMode="auto">
          <a:xfrm>
            <a:off x="5207000" y="1674813"/>
            <a:ext cx="4044950" cy="1077912"/>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但是，一项调查显示</a:t>
            </a:r>
            <a:r>
              <a:rPr lang="en-US" altLang="zh-CN" sz="2000" b="1" baseline="30000">
                <a:latin typeface="黑体" pitchFamily="49" charset="-122"/>
                <a:ea typeface="黑体" pitchFamily="49" charset="-122"/>
              </a:rPr>
              <a:t>2</a:t>
            </a:r>
            <a:r>
              <a:rPr lang="zh-CN" altLang="en-US" sz="2000" b="1">
                <a:latin typeface="黑体" pitchFamily="49" charset="-122"/>
                <a:ea typeface="黑体" pitchFamily="49" charset="-122"/>
              </a:rPr>
              <a:t>：</a:t>
            </a:r>
            <a:endParaRPr lang="en-US" altLang="zh-CN" sz="2000" b="1">
              <a:latin typeface="黑体" pitchFamily="49" charset="-122"/>
              <a:ea typeface="黑体" pitchFamily="49" charset="-122"/>
            </a:endParaRPr>
          </a:p>
          <a:p>
            <a:r>
              <a:rPr lang="en-US" altLang="zh-CN" sz="2400" b="1">
                <a:solidFill>
                  <a:srgbClr val="FF0000"/>
                </a:solidFill>
                <a:latin typeface="黑体" pitchFamily="49" charset="-122"/>
                <a:ea typeface="黑体" pitchFamily="49" charset="-122"/>
              </a:rPr>
              <a:t>73%</a:t>
            </a:r>
            <a:r>
              <a:rPr lang="zh-CN" altLang="en-US" sz="2000" b="1">
                <a:solidFill>
                  <a:srgbClr val="00B050"/>
                </a:solidFill>
                <a:latin typeface="黑体" pitchFamily="49" charset="-122"/>
                <a:ea typeface="黑体" pitchFamily="49" charset="-122"/>
              </a:rPr>
              <a:t>的确诊慢阻肺吸烟患者</a:t>
            </a:r>
            <a:endParaRPr lang="en-US" altLang="zh-CN" sz="2000" b="1">
              <a:solidFill>
                <a:srgbClr val="00B050"/>
              </a:solidFill>
              <a:latin typeface="黑体" pitchFamily="49" charset="-122"/>
              <a:ea typeface="黑体" pitchFamily="49" charset="-122"/>
            </a:endParaRPr>
          </a:p>
          <a:p>
            <a:r>
              <a:rPr lang="zh-CN" altLang="en-US" sz="2000" b="1">
                <a:solidFill>
                  <a:srgbClr val="00B050"/>
                </a:solidFill>
                <a:latin typeface="黑体" pitchFamily="49" charset="-122"/>
                <a:ea typeface="黑体" pitchFamily="49" charset="-122"/>
              </a:rPr>
              <a:t>医生未要求戒烟</a:t>
            </a:r>
          </a:p>
        </p:txBody>
      </p:sp>
      <p:pic>
        <p:nvPicPr>
          <p:cNvPr id="28676" name="Picture 2" descr="c:\users\administrator\appdata\roaming\360se6\User Data\temp\4993279_150744086300_2.jpg"/>
          <p:cNvPicPr>
            <a:picLocks noChangeAspect="1" noChangeArrowheads="1"/>
          </p:cNvPicPr>
          <p:nvPr/>
        </p:nvPicPr>
        <p:blipFill>
          <a:blip r:embed="rId3"/>
          <a:srcRect/>
          <a:stretch>
            <a:fillRect/>
          </a:stretch>
        </p:blipFill>
        <p:spPr bwMode="auto">
          <a:xfrm>
            <a:off x="5897563" y="3141663"/>
            <a:ext cx="1698625" cy="1624012"/>
          </a:xfrm>
          <a:prstGeom prst="rect">
            <a:avLst/>
          </a:prstGeom>
          <a:noFill/>
          <a:ln w="9525">
            <a:noFill/>
            <a:miter lim="800000"/>
            <a:headEnd/>
            <a:tailEnd/>
          </a:ln>
        </p:spPr>
      </p:pic>
      <p:sp>
        <p:nvSpPr>
          <p:cNvPr id="28677" name="TextBox 4"/>
          <p:cNvSpPr txBox="1">
            <a:spLocks noChangeArrowheads="1"/>
          </p:cNvSpPr>
          <p:nvPr/>
        </p:nvSpPr>
        <p:spPr bwMode="auto">
          <a:xfrm>
            <a:off x="1238250" y="1514475"/>
            <a:ext cx="3097213" cy="368300"/>
          </a:xfrm>
          <a:prstGeom prst="rect">
            <a:avLst/>
          </a:prstGeom>
          <a:noFill/>
          <a:ln w="9525">
            <a:noFill/>
            <a:miter lim="800000"/>
            <a:headEnd/>
            <a:tailEnd/>
          </a:ln>
        </p:spPr>
        <p:txBody>
          <a:bodyPr wrap="none">
            <a:spAutoFit/>
          </a:bodyPr>
          <a:lstStyle/>
          <a:p>
            <a:r>
              <a:rPr lang="zh-CN" altLang="en-US" b="1">
                <a:latin typeface="黑体" pitchFamily="49" charset="-122"/>
                <a:ea typeface="黑体" pitchFamily="49" charset="-122"/>
              </a:rPr>
              <a:t>引起慢阻肺的主要环境因素</a:t>
            </a:r>
            <a:r>
              <a:rPr lang="en-US" altLang="zh-CN" b="1" baseline="30000">
                <a:latin typeface="黑体" pitchFamily="49" charset="-122"/>
                <a:ea typeface="黑体" pitchFamily="49" charset="-122"/>
              </a:rPr>
              <a:t>1</a:t>
            </a:r>
            <a:endParaRPr lang="zh-CN" altLang="en-US" b="1" baseline="30000">
              <a:latin typeface="黑体" pitchFamily="49" charset="-122"/>
              <a:ea typeface="黑体" pitchFamily="49" charset="-122"/>
            </a:endParaRPr>
          </a:p>
        </p:txBody>
      </p:sp>
      <p:sp>
        <p:nvSpPr>
          <p:cNvPr id="8" name="矩形 7"/>
          <p:cNvSpPr/>
          <p:nvPr/>
        </p:nvSpPr>
        <p:spPr>
          <a:xfrm>
            <a:off x="482600" y="1330325"/>
            <a:ext cx="4665663" cy="38274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itchFamily="49" charset="-122"/>
              <a:ea typeface="黑体" pitchFamily="49" charset="-122"/>
            </a:endParaRPr>
          </a:p>
        </p:txBody>
      </p:sp>
      <p:sp>
        <p:nvSpPr>
          <p:cNvPr id="28679" name="矩形 8"/>
          <p:cNvSpPr>
            <a:spLocks noChangeArrowheads="1"/>
          </p:cNvSpPr>
          <p:nvPr/>
        </p:nvSpPr>
        <p:spPr bwMode="auto">
          <a:xfrm>
            <a:off x="107950" y="6308725"/>
            <a:ext cx="5505450" cy="400050"/>
          </a:xfrm>
          <a:prstGeom prst="rect">
            <a:avLst/>
          </a:prstGeom>
          <a:noFill/>
          <a:ln w="9525">
            <a:noFill/>
            <a:miter lim="800000"/>
            <a:headEnd/>
            <a:tailEnd/>
          </a:ln>
        </p:spPr>
        <p:txBody>
          <a:bodyPr wrap="none">
            <a:spAutoFit/>
          </a:bodyPr>
          <a:lstStyle/>
          <a:p>
            <a:r>
              <a:rPr lang="en-US" altLang="zh-CN" sz="1000">
                <a:latin typeface="黑体" pitchFamily="49" charset="-122"/>
                <a:ea typeface="黑体" pitchFamily="49" charset="-122"/>
              </a:rPr>
              <a:t>1. </a:t>
            </a:r>
            <a:r>
              <a:rPr lang="zh-CN" altLang="en-US" sz="1000">
                <a:latin typeface="黑体" pitchFamily="49" charset="-122"/>
                <a:ea typeface="黑体" pitchFamily="49" charset="-122"/>
              </a:rPr>
              <a:t>中华医学会呼吸病学分会慢性阻塞性肺疾病学组</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中华结核和呼吸杂志</a:t>
            </a:r>
            <a:r>
              <a:rPr lang="en-US" altLang="zh-CN" sz="1000">
                <a:latin typeface="黑体" pitchFamily="49" charset="-122"/>
                <a:ea typeface="黑体" pitchFamily="49" charset="-122"/>
              </a:rPr>
              <a:t>. 2013;36(4):1-10. </a:t>
            </a:r>
          </a:p>
          <a:p>
            <a:r>
              <a:rPr lang="en-US" altLang="zh-CN" sz="1000">
                <a:latin typeface="黑体" pitchFamily="49" charset="-122"/>
                <a:ea typeface="黑体" pitchFamily="49" charset="-122"/>
              </a:rPr>
              <a:t>2. </a:t>
            </a:r>
            <a:r>
              <a:rPr lang="zh-CN" altLang="en-US" sz="1000">
                <a:latin typeface="黑体" pitchFamily="49" charset="-122"/>
                <a:ea typeface="黑体" pitchFamily="49" charset="-122"/>
              </a:rPr>
              <a:t>唐永江等</a:t>
            </a:r>
            <a:r>
              <a:rPr lang="en-US" altLang="zh-CN" sz="1000">
                <a:latin typeface="黑体" pitchFamily="49" charset="-122"/>
                <a:ea typeface="黑体" pitchFamily="49" charset="-122"/>
              </a:rPr>
              <a:t>. </a:t>
            </a:r>
            <a:r>
              <a:rPr lang="zh-CN" altLang="en-US" sz="1000">
                <a:latin typeface="黑体" pitchFamily="49" charset="-122"/>
                <a:ea typeface="黑体" pitchFamily="49" charset="-122"/>
              </a:rPr>
              <a:t>中国呼吸与危重监护杂志</a:t>
            </a:r>
            <a:r>
              <a:rPr lang="en-US" altLang="zh-CN" sz="1000">
                <a:latin typeface="黑体" pitchFamily="49" charset="-122"/>
                <a:ea typeface="黑体" pitchFamily="49" charset="-122"/>
              </a:rPr>
              <a:t>. 2014;13(3):233-236.</a:t>
            </a:r>
            <a:endParaRPr lang="zh-CN" altLang="en-US" sz="10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txBox="1">
            <a:spLocks/>
          </p:cNvSpPr>
          <p:nvPr/>
        </p:nvSpPr>
        <p:spPr bwMode="auto">
          <a:xfrm>
            <a:off x="34925" y="260350"/>
            <a:ext cx="8821738" cy="825500"/>
          </a:xfrm>
          <a:prstGeom prst="rect">
            <a:avLst/>
          </a:prstGeom>
          <a:noFill/>
          <a:ln w="9525">
            <a:noFill/>
            <a:miter lim="800000"/>
            <a:headEnd/>
            <a:tailEnd/>
          </a:ln>
        </p:spPr>
        <p:txBody>
          <a:bodyPr/>
          <a:lstStyle/>
          <a:p>
            <a:pPr>
              <a:lnSpc>
                <a:spcPct val="90000"/>
              </a:lnSpc>
            </a:pPr>
            <a:r>
              <a:rPr lang="zh-CN" altLang="en-US" sz="2400" b="1">
                <a:latin typeface="黑体" pitchFamily="49" charset="-122"/>
                <a:ea typeface="黑体" pitchFamily="49" charset="-122"/>
              </a:rPr>
              <a:t>造成社区慢阻肺防治现状差主要原因分析</a:t>
            </a:r>
          </a:p>
        </p:txBody>
      </p:sp>
      <p:sp>
        <p:nvSpPr>
          <p:cNvPr id="9" name="AutoShape 3"/>
          <p:cNvSpPr>
            <a:spLocks noChangeArrowheads="1"/>
          </p:cNvSpPr>
          <p:nvPr/>
        </p:nvSpPr>
        <p:spPr bwMode="gray">
          <a:xfrm>
            <a:off x="4575175" y="2025650"/>
            <a:ext cx="2992438" cy="3035300"/>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solidFill>
                <a:srgbClr val="000000"/>
              </a:solidFill>
              <a:latin typeface="黑体" pitchFamily="49" charset="-122"/>
              <a:ea typeface="黑体" pitchFamily="49" charset="-122"/>
            </a:endParaRPr>
          </a:p>
        </p:txBody>
      </p:sp>
      <p:sp>
        <p:nvSpPr>
          <p:cNvPr id="110596" name="AutoShape 10"/>
          <p:cNvSpPr>
            <a:spLocks noChangeArrowheads="1"/>
          </p:cNvSpPr>
          <p:nvPr/>
        </p:nvSpPr>
        <p:spPr bwMode="ltGray">
          <a:xfrm>
            <a:off x="4659313" y="1682750"/>
            <a:ext cx="2571750" cy="528638"/>
          </a:xfrm>
          <a:prstGeom prst="roundRect">
            <a:avLst>
              <a:gd name="adj" fmla="val 16667"/>
            </a:avLst>
          </a:prstGeom>
          <a:solidFill>
            <a:srgbClr val="C00000"/>
          </a:solidFill>
          <a:ln w="38100" algn="ctr">
            <a:solidFill>
              <a:srgbClr val="FFFFFF">
                <a:alpha val="70195"/>
              </a:srgbClr>
            </a:solidFill>
            <a:round/>
            <a:headEnd/>
            <a:tailEnd/>
          </a:ln>
        </p:spPr>
        <p:txBody>
          <a:bodyPr wrap="none" anchor="ctr"/>
          <a:lstStyle/>
          <a:p>
            <a:endParaRPr lang="zh-CN" altLang="en-US">
              <a:solidFill>
                <a:srgbClr val="000000"/>
              </a:solidFill>
              <a:latin typeface="黑体" pitchFamily="49" charset="-122"/>
              <a:ea typeface="黑体" pitchFamily="49" charset="-122"/>
            </a:endParaRPr>
          </a:p>
        </p:txBody>
      </p:sp>
      <p:sp>
        <p:nvSpPr>
          <p:cNvPr id="110597" name="Rectangle 12"/>
          <p:cNvSpPr>
            <a:spLocks noChangeArrowheads="1"/>
          </p:cNvSpPr>
          <p:nvPr/>
        </p:nvSpPr>
        <p:spPr bwMode="black">
          <a:xfrm>
            <a:off x="5003800" y="1735138"/>
            <a:ext cx="1892300" cy="400050"/>
          </a:xfrm>
          <a:prstGeom prst="rect">
            <a:avLst/>
          </a:prstGeom>
          <a:noFill/>
          <a:ln w="9525">
            <a:noFill/>
            <a:miter lim="800000"/>
            <a:headEnd/>
            <a:tailEnd/>
          </a:ln>
        </p:spPr>
        <p:txBody>
          <a:bodyPr>
            <a:spAutoFit/>
          </a:bodyPr>
          <a:lstStyle/>
          <a:p>
            <a:pPr algn="ctr"/>
            <a:r>
              <a:rPr lang="zh-CN" altLang="en-US" sz="2000" b="1">
                <a:solidFill>
                  <a:srgbClr val="FFFFFF"/>
                </a:solidFill>
                <a:latin typeface="黑体" pitchFamily="49" charset="-122"/>
                <a:ea typeface="黑体" pitchFamily="49" charset="-122"/>
                <a:cs typeface="Arial" charset="0"/>
              </a:rPr>
              <a:t>医院因素</a:t>
            </a:r>
            <a:r>
              <a:rPr lang="en-US" altLang="zh-CN" sz="2000" b="1" baseline="30000">
                <a:solidFill>
                  <a:srgbClr val="FFFFFF"/>
                </a:solidFill>
                <a:latin typeface="黑体" pitchFamily="49" charset="-122"/>
                <a:ea typeface="黑体" pitchFamily="49" charset="-122"/>
                <a:cs typeface="Arial" charset="0"/>
              </a:rPr>
              <a:t>4</a:t>
            </a:r>
          </a:p>
        </p:txBody>
      </p:sp>
      <p:sp>
        <p:nvSpPr>
          <p:cNvPr id="12" name="AutoShape 13"/>
          <p:cNvSpPr>
            <a:spLocks noChangeArrowheads="1"/>
          </p:cNvSpPr>
          <p:nvPr/>
        </p:nvSpPr>
        <p:spPr bwMode="gray">
          <a:xfrm>
            <a:off x="1347788" y="1984375"/>
            <a:ext cx="2878137" cy="3076575"/>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solidFill>
                <a:srgbClr val="000000"/>
              </a:solidFill>
              <a:latin typeface="黑体" pitchFamily="49" charset="-122"/>
              <a:ea typeface="黑体" pitchFamily="49" charset="-122"/>
            </a:endParaRPr>
          </a:p>
        </p:txBody>
      </p:sp>
      <p:sp>
        <p:nvSpPr>
          <p:cNvPr id="110599" name="AutoShape 14"/>
          <p:cNvSpPr>
            <a:spLocks noChangeArrowheads="1"/>
          </p:cNvSpPr>
          <p:nvPr/>
        </p:nvSpPr>
        <p:spPr bwMode="ltGray">
          <a:xfrm>
            <a:off x="1603375" y="1668463"/>
            <a:ext cx="2417763" cy="514350"/>
          </a:xfrm>
          <a:prstGeom prst="roundRect">
            <a:avLst>
              <a:gd name="adj" fmla="val 16667"/>
            </a:avLst>
          </a:prstGeom>
          <a:solidFill>
            <a:srgbClr val="169A65"/>
          </a:solidFill>
          <a:ln w="38100" algn="ctr">
            <a:solidFill>
              <a:srgbClr val="FFFFFF">
                <a:alpha val="70195"/>
              </a:srgbClr>
            </a:solidFill>
            <a:round/>
            <a:headEnd/>
            <a:tailEnd/>
          </a:ln>
        </p:spPr>
        <p:txBody>
          <a:bodyPr wrap="none" anchor="ctr"/>
          <a:lstStyle/>
          <a:p>
            <a:endParaRPr lang="zh-CN" altLang="en-US">
              <a:solidFill>
                <a:srgbClr val="000000"/>
              </a:solidFill>
              <a:latin typeface="黑体" pitchFamily="49" charset="-122"/>
              <a:ea typeface="黑体" pitchFamily="49" charset="-122"/>
            </a:endParaRPr>
          </a:p>
        </p:txBody>
      </p:sp>
      <p:sp>
        <p:nvSpPr>
          <p:cNvPr id="110600" name="Rectangle 16"/>
          <p:cNvSpPr>
            <a:spLocks noChangeArrowheads="1"/>
          </p:cNvSpPr>
          <p:nvPr/>
        </p:nvSpPr>
        <p:spPr bwMode="black">
          <a:xfrm>
            <a:off x="1835150" y="1714500"/>
            <a:ext cx="1800225" cy="604838"/>
          </a:xfrm>
          <a:prstGeom prst="rect">
            <a:avLst/>
          </a:prstGeom>
          <a:noFill/>
          <a:ln w="9525">
            <a:noFill/>
            <a:miter lim="800000"/>
            <a:headEnd/>
            <a:tailEnd/>
          </a:ln>
        </p:spPr>
        <p:txBody>
          <a:bodyPr>
            <a:spAutoFit/>
          </a:bodyPr>
          <a:lstStyle/>
          <a:p>
            <a:pPr algn="ctr"/>
            <a:r>
              <a:rPr lang="zh-CN" altLang="en-US" sz="2000" b="1">
                <a:solidFill>
                  <a:srgbClr val="FFFFFF"/>
                </a:solidFill>
                <a:latin typeface="黑体" pitchFamily="49" charset="-122"/>
                <a:ea typeface="黑体" pitchFamily="49" charset="-122"/>
                <a:cs typeface="Arial" charset="0"/>
              </a:rPr>
              <a:t>患者因素</a:t>
            </a:r>
            <a:r>
              <a:rPr lang="en-US" altLang="zh-CN" sz="2000" b="1" baseline="30000">
                <a:solidFill>
                  <a:srgbClr val="FFFFFF"/>
                </a:solidFill>
                <a:latin typeface="黑体" pitchFamily="49" charset="-122"/>
                <a:ea typeface="黑体" pitchFamily="49" charset="-122"/>
                <a:cs typeface="Arial" charset="0"/>
              </a:rPr>
              <a:t>1-3	</a:t>
            </a:r>
          </a:p>
        </p:txBody>
      </p:sp>
      <p:sp>
        <p:nvSpPr>
          <p:cNvPr id="15" name="Text Box 18"/>
          <p:cNvSpPr txBox="1">
            <a:spLocks noChangeArrowheads="1"/>
          </p:cNvSpPr>
          <p:nvPr/>
        </p:nvSpPr>
        <p:spPr bwMode="gray">
          <a:xfrm>
            <a:off x="1331913" y="2408238"/>
            <a:ext cx="2879725" cy="2676525"/>
          </a:xfrm>
          <a:prstGeom prst="rect">
            <a:avLst/>
          </a:prstGeom>
          <a:noFill/>
          <a:ln>
            <a:noFill/>
          </a:ln>
          <a:extLst>
            <a:ext uri="{909E8E84-426E-40DD-AFC4-6F175D3DCCD1}"/>
            <a:ext uri="{91240B29-F687-4F45-9708-019B960494DF}"/>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eaLnBrk="1" hangingPunct="1">
              <a:lnSpc>
                <a:spcPct val="150000"/>
              </a:lnSpc>
              <a:buFont typeface="Wingdings" pitchFamily="2" charset="2"/>
              <a:buChar char="l"/>
              <a:defRPr/>
            </a:pPr>
            <a:r>
              <a:rPr lang="zh-CN" altLang="en-US" sz="1600" kern="100" dirty="0" smtClean="0">
                <a:latin typeface="黑体" pitchFamily="49" charset="-122"/>
                <a:ea typeface="黑体" pitchFamily="49" charset="-122"/>
                <a:cs typeface="Times New Roman" panose="02020603050405020304" pitchFamily="18" charset="0"/>
              </a:rPr>
              <a:t>患者对病情严重程度认知不足，不及时就诊</a:t>
            </a:r>
            <a:endParaRPr lang="en-US" altLang="zh-CN" sz="1600" kern="100" dirty="0" smtClean="0">
              <a:latin typeface="黑体" pitchFamily="49" charset="-122"/>
              <a:ea typeface="黑体" pitchFamily="49" charset="-122"/>
              <a:cs typeface="Times New Roman" panose="02020603050405020304" pitchFamily="18" charset="0"/>
            </a:endParaRPr>
          </a:p>
          <a:p>
            <a:pPr marL="342900" indent="-342900" eaLnBrk="1" hangingPunct="1">
              <a:lnSpc>
                <a:spcPct val="150000"/>
              </a:lnSpc>
              <a:buFont typeface="Wingdings" pitchFamily="2" charset="2"/>
              <a:buChar char="l"/>
              <a:defRPr/>
            </a:pPr>
            <a:r>
              <a:rPr lang="zh-CN" altLang="en-US" sz="1600" dirty="0" smtClean="0">
                <a:solidFill>
                  <a:srgbClr val="080808"/>
                </a:solidFill>
                <a:latin typeface="黑体" pitchFamily="49" charset="-122"/>
                <a:ea typeface="黑体" pitchFamily="49" charset="-122"/>
              </a:rPr>
              <a:t>不愿进行规范复诊、随访</a:t>
            </a:r>
            <a:endParaRPr lang="en-US" altLang="zh-CN" sz="1600" dirty="0" smtClean="0">
              <a:solidFill>
                <a:srgbClr val="080808"/>
              </a:solidFill>
              <a:latin typeface="黑体" pitchFamily="49" charset="-122"/>
              <a:ea typeface="黑体" pitchFamily="49" charset="-122"/>
            </a:endParaRPr>
          </a:p>
          <a:p>
            <a:pPr marL="342900" indent="-342900" eaLnBrk="1" hangingPunct="1">
              <a:lnSpc>
                <a:spcPct val="150000"/>
              </a:lnSpc>
              <a:buFont typeface="Wingdings" pitchFamily="2" charset="2"/>
              <a:buChar char="l"/>
              <a:defRPr/>
            </a:pPr>
            <a:r>
              <a:rPr lang="zh-CN" altLang="en-US" sz="1600" dirty="0" smtClean="0">
                <a:solidFill>
                  <a:srgbClr val="080808"/>
                </a:solidFill>
                <a:latin typeface="黑体" pitchFamily="49" charset="-122"/>
                <a:ea typeface="黑体" pitchFamily="49" charset="-122"/>
              </a:rPr>
              <a:t>用药依从性差，自行停药</a:t>
            </a:r>
            <a:endParaRPr lang="en-US" altLang="zh-CN" sz="1600" dirty="0" smtClean="0">
              <a:solidFill>
                <a:srgbClr val="080808"/>
              </a:solidFill>
              <a:latin typeface="黑体" pitchFamily="49" charset="-122"/>
              <a:ea typeface="黑体" pitchFamily="49" charset="-122"/>
            </a:endParaRPr>
          </a:p>
          <a:p>
            <a:pPr marL="342900" indent="-342900" eaLnBrk="1" hangingPunct="1">
              <a:lnSpc>
                <a:spcPct val="150000"/>
              </a:lnSpc>
              <a:buFont typeface="Wingdings" pitchFamily="2" charset="2"/>
              <a:buChar char="l"/>
              <a:defRPr/>
            </a:pPr>
            <a:r>
              <a:rPr lang="zh-CN" altLang="en-US" sz="1600" dirty="0" smtClean="0">
                <a:solidFill>
                  <a:srgbClr val="080808"/>
                </a:solidFill>
                <a:latin typeface="黑体" pitchFamily="49" charset="-122"/>
                <a:ea typeface="黑体" pitchFamily="49" charset="-122"/>
              </a:rPr>
              <a:t>不了解吸烟是重要危险因素</a:t>
            </a:r>
            <a:endParaRPr lang="en-US" altLang="zh-CN" sz="1600" dirty="0" smtClean="0">
              <a:solidFill>
                <a:srgbClr val="080808"/>
              </a:solidFill>
              <a:latin typeface="黑体" pitchFamily="49" charset="-122"/>
              <a:ea typeface="黑体" pitchFamily="49" charset="-122"/>
            </a:endParaRPr>
          </a:p>
          <a:p>
            <a:pPr marL="342900" indent="-342900" eaLnBrk="1" hangingPunct="1">
              <a:lnSpc>
                <a:spcPct val="150000"/>
              </a:lnSpc>
              <a:buFont typeface="Wingdings" pitchFamily="2" charset="2"/>
              <a:buChar char="l"/>
              <a:defRPr/>
            </a:pPr>
            <a:endParaRPr lang="en-US" altLang="zh-CN" sz="1600" dirty="0">
              <a:solidFill>
                <a:srgbClr val="080808"/>
              </a:solidFill>
              <a:latin typeface="黑体" pitchFamily="49" charset="-122"/>
              <a:ea typeface="黑体" pitchFamily="49" charset="-122"/>
            </a:endParaRPr>
          </a:p>
        </p:txBody>
      </p:sp>
      <p:sp>
        <p:nvSpPr>
          <p:cNvPr id="16" name="Text Box 19"/>
          <p:cNvSpPr txBox="1">
            <a:spLocks noChangeArrowheads="1"/>
          </p:cNvSpPr>
          <p:nvPr/>
        </p:nvSpPr>
        <p:spPr bwMode="gray">
          <a:xfrm>
            <a:off x="4629150" y="2601913"/>
            <a:ext cx="3038475" cy="1939925"/>
          </a:xfrm>
          <a:prstGeom prst="rect">
            <a:avLst/>
          </a:prstGeom>
          <a:noFill/>
          <a:ln>
            <a:noFill/>
          </a:ln>
          <a:extLst>
            <a:ext uri="{909E8E84-426E-40DD-AFC4-6F175D3DCCD1}"/>
            <a:ext uri="{91240B29-F687-4F45-9708-019B960494DF}"/>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itchFamily="2" charset="2"/>
              <a:buChar char="l"/>
              <a:defRPr/>
            </a:pPr>
            <a:r>
              <a:rPr lang="zh-CN" altLang="en-US" sz="2000" b="1" kern="100" dirty="0" smtClean="0">
                <a:latin typeface="黑体" pitchFamily="49" charset="-122"/>
                <a:ea typeface="黑体" pitchFamily="49" charset="-122"/>
                <a:cs typeface="Times New Roman" panose="02020603050405020304" pitchFamily="18" charset="0"/>
              </a:rPr>
              <a:t>不进行肺功能检查</a:t>
            </a:r>
            <a:endParaRPr lang="en-US" altLang="zh-CN" sz="2000" b="1" kern="100" dirty="0" smtClean="0">
              <a:latin typeface="黑体" pitchFamily="49" charset="-122"/>
              <a:ea typeface="黑体" pitchFamily="49" charset="-122"/>
              <a:cs typeface="Times New Roman" panose="02020603050405020304" pitchFamily="18" charset="0"/>
            </a:endParaRPr>
          </a:p>
          <a:p>
            <a:pPr marL="285750" indent="-285750">
              <a:lnSpc>
                <a:spcPct val="150000"/>
              </a:lnSpc>
              <a:buFont typeface="Wingdings" pitchFamily="2" charset="2"/>
              <a:buChar char="l"/>
              <a:defRPr/>
            </a:pPr>
            <a:r>
              <a:rPr lang="zh-CN" altLang="en-US" sz="2000" b="1" kern="100" dirty="0" smtClean="0">
                <a:latin typeface="黑体" pitchFamily="49" charset="-122"/>
                <a:ea typeface="黑体" pitchFamily="49" charset="-122"/>
                <a:cs typeface="Times New Roman" panose="02020603050405020304" pitchFamily="18" charset="0"/>
              </a:rPr>
              <a:t>医生不熟悉相关指南</a:t>
            </a:r>
            <a:endParaRPr lang="en-US" altLang="zh-CN" sz="2000" b="1" kern="100" dirty="0" smtClean="0">
              <a:latin typeface="黑体" pitchFamily="49" charset="-122"/>
              <a:ea typeface="黑体" pitchFamily="49" charset="-122"/>
              <a:cs typeface="Times New Roman" panose="02020603050405020304" pitchFamily="18" charset="0"/>
            </a:endParaRPr>
          </a:p>
          <a:p>
            <a:pPr marL="285750" indent="-285750">
              <a:lnSpc>
                <a:spcPct val="150000"/>
              </a:lnSpc>
              <a:buFont typeface="Wingdings" pitchFamily="2" charset="2"/>
              <a:buChar char="l"/>
              <a:defRPr/>
            </a:pPr>
            <a:r>
              <a:rPr lang="zh-CN" altLang="en-US" sz="2000" b="1" kern="100" dirty="0" smtClean="0">
                <a:latin typeface="黑体" pitchFamily="49" charset="-122"/>
                <a:ea typeface="黑体" pitchFamily="49" charset="-122"/>
                <a:cs typeface="Times New Roman" panose="02020603050405020304" pitchFamily="18" charset="0"/>
              </a:rPr>
              <a:t>医生存在滥用药物现象</a:t>
            </a:r>
            <a:endParaRPr lang="en-US" altLang="zh-CN" sz="2000" b="1" kern="100" dirty="0" smtClean="0">
              <a:latin typeface="黑体" pitchFamily="49" charset="-122"/>
              <a:ea typeface="黑体" pitchFamily="49" charset="-122"/>
              <a:cs typeface="Times New Roman" panose="02020603050405020304" pitchFamily="18" charset="0"/>
            </a:endParaRPr>
          </a:p>
          <a:p>
            <a:pPr marL="285750" indent="-285750">
              <a:lnSpc>
                <a:spcPct val="150000"/>
              </a:lnSpc>
              <a:buFont typeface="Wingdings" pitchFamily="2" charset="2"/>
              <a:buChar char="l"/>
              <a:defRPr/>
            </a:pPr>
            <a:r>
              <a:rPr lang="zh-CN" altLang="en-US" sz="2000" b="1" kern="100" dirty="0" smtClean="0">
                <a:latin typeface="黑体" pitchFamily="49" charset="-122"/>
                <a:ea typeface="黑体" pitchFamily="49" charset="-122"/>
                <a:cs typeface="Times New Roman" panose="02020603050405020304" pitchFamily="18" charset="0"/>
              </a:rPr>
              <a:t>缺乏规范化诊疗体系</a:t>
            </a:r>
            <a:endParaRPr lang="en-US" altLang="zh-CN" sz="2000" b="1" kern="100" dirty="0" smtClean="0">
              <a:latin typeface="黑体" pitchFamily="49" charset="-122"/>
              <a:ea typeface="黑体" pitchFamily="49" charset="-122"/>
              <a:cs typeface="Times New Roman" panose="02020603050405020304" pitchFamily="18" charset="0"/>
            </a:endParaRPr>
          </a:p>
        </p:txBody>
      </p:sp>
      <p:sp>
        <p:nvSpPr>
          <p:cNvPr id="110603" name="矩形 16"/>
          <p:cNvSpPr>
            <a:spLocks noChangeArrowheads="1"/>
          </p:cNvSpPr>
          <p:nvPr/>
        </p:nvSpPr>
        <p:spPr bwMode="auto">
          <a:xfrm>
            <a:off x="0" y="5995988"/>
            <a:ext cx="3711575" cy="862012"/>
          </a:xfrm>
          <a:prstGeom prst="rect">
            <a:avLst/>
          </a:prstGeom>
          <a:noFill/>
          <a:ln w="9525">
            <a:noFill/>
            <a:miter lim="800000"/>
            <a:headEnd/>
            <a:tailEnd/>
          </a:ln>
        </p:spPr>
        <p:txBody>
          <a:bodyPr wrap="none">
            <a:spAutoFit/>
          </a:bodyPr>
          <a:lstStyle/>
          <a:p>
            <a:r>
              <a:rPr lang="fr-FR" altLang="zh-CN" sz="1000">
                <a:latin typeface="黑体" pitchFamily="49" charset="-122"/>
                <a:ea typeface="黑体" pitchFamily="49" charset="-122"/>
              </a:rPr>
              <a:t>1.Rennard S, et al. Eur Respir J 2002; 20:799–805.</a:t>
            </a:r>
          </a:p>
          <a:p>
            <a:r>
              <a:rPr lang="en-US" altLang="zh-CN" sz="1000">
                <a:latin typeface="黑体" pitchFamily="49" charset="-122"/>
                <a:ea typeface="黑体" pitchFamily="49" charset="-122"/>
              </a:rPr>
              <a:t>2.</a:t>
            </a:r>
            <a:r>
              <a:rPr lang="zh-CN" altLang="en-US" sz="1000">
                <a:latin typeface="黑体" pitchFamily="49" charset="-122"/>
                <a:ea typeface="黑体" pitchFamily="49" charset="-122"/>
              </a:rPr>
              <a:t>唐永江等</a:t>
            </a:r>
            <a:r>
              <a:rPr lang="en-US" altLang="zh-CN" sz="1000">
                <a:latin typeface="黑体" pitchFamily="49" charset="-122"/>
                <a:ea typeface="黑体" pitchFamily="49" charset="-122"/>
              </a:rPr>
              <a:t>. </a:t>
            </a:r>
            <a:r>
              <a:rPr lang="zh-CN" altLang="en-US" sz="1000">
                <a:latin typeface="黑体" pitchFamily="49" charset="-122"/>
                <a:ea typeface="黑体" pitchFamily="49" charset="-122"/>
              </a:rPr>
              <a:t>中国呼吸与危重监护杂志</a:t>
            </a:r>
            <a:r>
              <a:rPr lang="en-US" altLang="zh-CN" sz="1000">
                <a:latin typeface="黑体" pitchFamily="49" charset="-122"/>
                <a:ea typeface="黑体" pitchFamily="49" charset="-122"/>
              </a:rPr>
              <a:t>. 2014;13(3):233-236.</a:t>
            </a:r>
          </a:p>
          <a:p>
            <a:r>
              <a:rPr lang="en-US" altLang="zh-CN" sz="1000">
                <a:latin typeface="黑体" pitchFamily="49" charset="-122"/>
                <a:ea typeface="黑体" pitchFamily="49" charset="-122"/>
              </a:rPr>
              <a:t>3.</a:t>
            </a:r>
            <a:r>
              <a:rPr lang="zh-CN" altLang="en-US" sz="1000">
                <a:latin typeface="黑体" pitchFamily="49" charset="-122"/>
                <a:ea typeface="黑体" pitchFamily="49" charset="-122"/>
              </a:rPr>
              <a:t>何权瀛等</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中国慢性病预防与控制</a:t>
            </a:r>
            <a:r>
              <a:rPr lang="en-US" altLang="zh-CN" sz="1000">
                <a:latin typeface="黑体" pitchFamily="49" charset="-122"/>
                <a:ea typeface="黑体" pitchFamily="49" charset="-122"/>
              </a:rPr>
              <a:t>.2009;17(5):441-3</a:t>
            </a:r>
          </a:p>
          <a:p>
            <a:r>
              <a:rPr lang="en-US" altLang="zh-CN" sz="1000">
                <a:latin typeface="黑体" pitchFamily="49" charset="-122"/>
                <a:ea typeface="黑体" pitchFamily="49" charset="-122"/>
              </a:rPr>
              <a:t>4.</a:t>
            </a:r>
            <a:r>
              <a:rPr lang="zh-CN" altLang="en-US" sz="1000">
                <a:latin typeface="黑体" pitchFamily="49" charset="-122"/>
                <a:ea typeface="黑体" pitchFamily="49" charset="-122"/>
              </a:rPr>
              <a:t>文富强</a:t>
            </a:r>
            <a:r>
              <a:rPr lang="en-US" altLang="zh-CN" sz="1000">
                <a:latin typeface="黑体" pitchFamily="49" charset="-122"/>
                <a:ea typeface="黑体" pitchFamily="49" charset="-122"/>
              </a:rPr>
              <a:t>.</a:t>
            </a:r>
            <a:r>
              <a:rPr lang="zh-CN" altLang="en-US" sz="1000">
                <a:latin typeface="黑体" pitchFamily="49" charset="-122"/>
                <a:ea typeface="黑体" pitchFamily="49" charset="-122"/>
              </a:rPr>
              <a:t>中华医学信息导报</a:t>
            </a:r>
            <a:r>
              <a:rPr lang="en-US" altLang="zh-CN" sz="1000">
                <a:latin typeface="黑体" pitchFamily="49" charset="-122"/>
                <a:ea typeface="黑体" pitchFamily="49" charset="-122"/>
              </a:rPr>
              <a:t>.2013;28(8):17</a:t>
            </a:r>
            <a:endParaRPr lang="zh-CN" altLang="en-US" sz="1000">
              <a:latin typeface="黑体" pitchFamily="49" charset="-122"/>
              <a:ea typeface="黑体" pitchFamily="49" charset="-122"/>
            </a:endParaRPr>
          </a:p>
          <a:p>
            <a:endParaRPr lang="zh-CN" altLang="en-US" sz="10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主题4</Template>
  <TotalTime>2728</TotalTime>
  <Words>4500</Words>
  <Application>Microsoft Office PowerPoint</Application>
  <PresentationFormat>全屏显示(4:3)</PresentationFormat>
  <Paragraphs>413</Paragraphs>
  <Slides>60</Slides>
  <Notes>20</Notes>
  <HiddenSlides>0</HiddenSlides>
  <MMClips>0</MMClips>
  <ScaleCrop>false</ScaleCrop>
  <HeadingPairs>
    <vt:vector size="8" baseType="variant">
      <vt:variant>
        <vt:lpstr>已用的字体</vt:lpstr>
      </vt:variant>
      <vt:variant>
        <vt:i4>11</vt:i4>
      </vt:variant>
      <vt:variant>
        <vt:lpstr>演示文稿设计模板</vt:lpstr>
      </vt:variant>
      <vt:variant>
        <vt:i4>9</vt:i4>
      </vt:variant>
      <vt:variant>
        <vt:lpstr>嵌入 OLE 服务器</vt:lpstr>
      </vt:variant>
      <vt:variant>
        <vt:i4>1</vt:i4>
      </vt:variant>
      <vt:variant>
        <vt:lpstr>幻灯片标题</vt:lpstr>
      </vt:variant>
      <vt:variant>
        <vt:i4>60</vt:i4>
      </vt:variant>
    </vt:vector>
  </HeadingPairs>
  <TitlesOfParts>
    <vt:vector size="81" baseType="lpstr">
      <vt:lpstr>Arial</vt:lpstr>
      <vt:lpstr>微软雅黑</vt:lpstr>
      <vt:lpstr>宋体</vt:lpstr>
      <vt:lpstr>Calibri</vt:lpstr>
      <vt:lpstr>黑体</vt:lpstr>
      <vt:lpstr>Times New Roman</vt:lpstr>
      <vt:lpstr>Wingdings</vt:lpstr>
      <vt:lpstr>Arial Italic</vt:lpstr>
      <vt:lpstr>华文琥珀</vt:lpstr>
      <vt:lpstr>楷体_GB2312</vt:lpstr>
      <vt:lpstr>+mn-ea</vt:lpstr>
      <vt:lpstr>主题4</vt:lpstr>
      <vt:lpstr>主题4</vt:lpstr>
      <vt:lpstr>主题4</vt:lpstr>
      <vt:lpstr>主题4</vt:lpstr>
      <vt:lpstr>主题4</vt:lpstr>
      <vt:lpstr>主题4</vt:lpstr>
      <vt:lpstr>主题4</vt:lpstr>
      <vt:lpstr>主题4</vt:lpstr>
      <vt:lpstr>主题4</vt:lpstr>
      <vt:lpstr>Microsoft Excel 图表</vt:lpstr>
      <vt:lpstr>GOLD2017在社区慢阻肺规范诊治中的应用</vt:lpstr>
      <vt:lpstr>幻灯片 2</vt:lpstr>
      <vt:lpstr>幻灯片 3</vt:lpstr>
      <vt:lpstr>幻灯片 4</vt:lpstr>
      <vt:lpstr>幻灯片 5</vt:lpstr>
      <vt:lpstr>基层医院对慢性阻塞性肺疾病患者 的诊断仍不规范，肺功能检查仍未普遍</vt:lpstr>
      <vt:lpstr>基层医生对慢性阻塞性肺疾病药物治疗知识欠缺</vt:lpstr>
      <vt:lpstr>幻灯片 8</vt:lpstr>
      <vt:lpstr>幻灯片 9</vt:lpstr>
      <vt:lpstr>幻灯片 10</vt:lpstr>
      <vt:lpstr>幻灯片 11</vt:lpstr>
      <vt:lpstr>幻灯片 12</vt:lpstr>
      <vt:lpstr>GOLD2017重大更新——慢阻肺综合评估</vt:lpstr>
      <vt:lpstr>中老年患者，若有吸烟嗜好、并伴有咳嗽、痰多、气喘的自觉症状时、要怀疑是慢阻肺，并推荐做肺功能检测 </vt:lpstr>
      <vt:lpstr>幻灯片 15</vt:lpstr>
      <vt:lpstr>幻灯片 16</vt:lpstr>
      <vt:lpstr>幻灯片 17</vt:lpstr>
      <vt:lpstr>幻灯片 18</vt:lpstr>
      <vt:lpstr>幻灯片 19</vt:lpstr>
      <vt:lpstr>幻灯片 20</vt:lpstr>
      <vt:lpstr>参与慢阻肺的全程管理</vt:lpstr>
      <vt:lpstr>慢阻肺急性加重诱因</vt:lpstr>
      <vt:lpstr>慢性阻塞性肺疾病急性加重的诊断</vt:lpstr>
      <vt:lpstr>慢性阻塞性肺疾病急性加重需进行的辅助检查</vt:lpstr>
      <vt:lpstr>慢性阻塞性肺疾病急性加重的诊断</vt:lpstr>
      <vt:lpstr>慢阻肺急性加重的治疗目标及主要治疗药物</vt:lpstr>
      <vt:lpstr>慢阻肺急性加重治疗方案</vt:lpstr>
      <vt:lpstr>指南对AECOPD治疗推荐</vt:lpstr>
      <vt:lpstr>幻灯片 29</vt:lpstr>
      <vt:lpstr>慢阻肺急性加重患者出院前需尽快开始稳定期治疗</vt:lpstr>
      <vt:lpstr>参与慢阻肺的全程管理</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患者情况</vt:lpstr>
      <vt:lpstr>患者情况</vt:lpstr>
      <vt:lpstr>入院体检</vt:lpstr>
      <vt:lpstr>入院实验室检查</vt:lpstr>
      <vt:lpstr>入院检查</vt:lpstr>
      <vt:lpstr>入院诊断</vt:lpstr>
      <vt:lpstr>诊断依据</vt:lpstr>
      <vt:lpstr>治疗</vt:lpstr>
      <vt:lpstr>用药后患者病情变化</vt:lpstr>
      <vt:lpstr>用药后实验室检查</vt:lpstr>
      <vt:lpstr>用药后肺功能检查</vt:lpstr>
      <vt:lpstr>出院诊断</vt:lpstr>
      <vt:lpstr>出院医嘱</vt:lpstr>
      <vt:lpstr>幻灯片 55</vt:lpstr>
      <vt:lpstr>社区简易肺功能检查</vt:lpstr>
      <vt:lpstr>肺康复训练</vt:lpstr>
      <vt:lpstr>疫苗接种 </vt:lpstr>
      <vt:lpstr>幻灯片 59</vt:lpstr>
      <vt:lpstr>幻灯片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dsjdwsy</cp:lastModifiedBy>
  <cp:revision>171</cp:revision>
  <dcterms:created xsi:type="dcterms:W3CDTF">2015-06-29T07:31:04Z</dcterms:created>
  <dcterms:modified xsi:type="dcterms:W3CDTF">2017-09-28T04:45:01Z</dcterms:modified>
</cp:coreProperties>
</file>